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sldIdLst>
    <p:sldId id="256" r:id="rId5"/>
    <p:sldId id="257" r:id="rId6"/>
    <p:sldId id="289" r:id="rId7"/>
    <p:sldId id="298" r:id="rId8"/>
    <p:sldId id="296" r:id="rId9"/>
    <p:sldId id="290" r:id="rId10"/>
    <p:sldId id="291" r:id="rId11"/>
    <p:sldId id="294" r:id="rId12"/>
    <p:sldId id="293" r:id="rId13"/>
    <p:sldId id="295" r:id="rId14"/>
    <p:sldId id="297" r:id="rId15"/>
    <p:sldId id="299" r:id="rId16"/>
  </p:sldIdLst>
  <p:sldSz cx="12192000" cy="6858000"/>
  <p:notesSz cx="12192000" cy="6858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4" d="100"/>
          <a:sy n="64" d="100"/>
        </p:scale>
        <p:origin x="724" y="17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sz="6600" b="1" i="0">
                <a:solidFill>
                  <a:schemeClr val="tx1"/>
                </a:solidFill>
                <a:latin typeface="AvenirNext LT Pro Medium"/>
                <a:cs typeface="AvenirNext LT Pro Medium"/>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2000" b="0" i="0">
                <a:solidFill>
                  <a:schemeClr val="tx1"/>
                </a:solidFill>
                <a:latin typeface="AvenirNext LT Pro Regular"/>
                <a:cs typeface="AvenirNext LT Pro Regula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4/16/2026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10554057" y="6181720"/>
            <a:ext cx="1267433" cy="313152"/>
          </a:xfrm>
          <a:prstGeom prst="rect">
            <a:avLst/>
          </a:prstGeom>
        </p:spPr>
      </p:pic>
      <p:pic>
        <p:nvPicPr>
          <p:cNvPr id="17" name="bg object 17"/>
          <p:cNvPicPr/>
          <p:nvPr/>
        </p:nvPicPr>
        <p:blipFill>
          <a:blip r:embed="rId3" cstate="print"/>
          <a:stretch>
            <a:fillRect/>
          </a:stretch>
        </p:blipFill>
        <p:spPr>
          <a:xfrm>
            <a:off x="10948446" y="6560418"/>
            <a:ext cx="890576" cy="68455"/>
          </a:xfrm>
          <a:prstGeom prst="rect">
            <a:avLst/>
          </a:prstGeom>
        </p:spPr>
      </p:pic>
      <p:sp>
        <p:nvSpPr>
          <p:cNvPr id="2" name="Holder 2"/>
          <p:cNvSpPr>
            <a:spLocks noGrp="1"/>
          </p:cNvSpPr>
          <p:nvPr>
            <p:ph type="title"/>
          </p:nvPr>
        </p:nvSpPr>
        <p:spPr/>
        <p:txBody>
          <a:bodyPr lIns="0" tIns="0" rIns="0" bIns="0"/>
          <a:lstStyle>
            <a:lvl1pPr>
              <a:defRPr sz="6600" b="1" i="0">
                <a:solidFill>
                  <a:schemeClr val="tx1"/>
                </a:solidFill>
                <a:latin typeface="AvenirNext LT Pro Medium"/>
                <a:cs typeface="AvenirNext LT Pro Medium"/>
              </a:defRPr>
            </a:lvl1pPr>
          </a:lstStyle>
          <a:p>
            <a:endParaRPr/>
          </a:p>
        </p:txBody>
      </p:sp>
      <p:sp>
        <p:nvSpPr>
          <p:cNvPr id="3" name="Holder 3"/>
          <p:cNvSpPr>
            <a:spLocks noGrp="1"/>
          </p:cNvSpPr>
          <p:nvPr>
            <p:ph type="body" idx="1"/>
          </p:nvPr>
        </p:nvSpPr>
        <p:spPr/>
        <p:txBody>
          <a:bodyPr lIns="0" tIns="0" rIns="0" bIns="0"/>
          <a:lstStyle>
            <a:lvl1pPr>
              <a:defRPr sz="2000" b="0" i="0">
                <a:solidFill>
                  <a:schemeClr val="tx1"/>
                </a:solidFill>
                <a:latin typeface="AvenirNext LT Pro Regular"/>
                <a:cs typeface="AvenirNext LT Pro Regula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4/16/2026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600" b="1" i="0">
                <a:solidFill>
                  <a:schemeClr val="tx1"/>
                </a:solidFill>
                <a:latin typeface="AvenirNext LT Pro Medium"/>
                <a:cs typeface="AvenirNext LT Pro Medium"/>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4/16/2026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2000" y="0"/>
                </a:moveTo>
                <a:lnTo>
                  <a:pt x="0" y="0"/>
                </a:lnTo>
                <a:lnTo>
                  <a:pt x="0" y="6858000"/>
                </a:lnTo>
                <a:lnTo>
                  <a:pt x="12192000" y="6858000"/>
                </a:lnTo>
                <a:lnTo>
                  <a:pt x="12192000" y="0"/>
                </a:lnTo>
                <a:close/>
              </a:path>
            </a:pathLst>
          </a:custGeom>
          <a:solidFill>
            <a:srgbClr val="FFE41F"/>
          </a:solidFill>
        </p:spPr>
        <p:txBody>
          <a:bodyPr wrap="square" lIns="0" tIns="0" rIns="0" bIns="0" rtlCol="0"/>
          <a:lstStyle/>
          <a:p>
            <a:endParaRPr/>
          </a:p>
        </p:txBody>
      </p:sp>
      <p:pic>
        <p:nvPicPr>
          <p:cNvPr id="17" name="bg object 17"/>
          <p:cNvPicPr/>
          <p:nvPr/>
        </p:nvPicPr>
        <p:blipFill>
          <a:blip r:embed="rId2" cstate="print"/>
          <a:stretch>
            <a:fillRect/>
          </a:stretch>
        </p:blipFill>
        <p:spPr>
          <a:xfrm>
            <a:off x="10554057" y="6181610"/>
            <a:ext cx="1267433" cy="313414"/>
          </a:xfrm>
          <a:prstGeom prst="rect">
            <a:avLst/>
          </a:prstGeom>
        </p:spPr>
      </p:pic>
      <p:pic>
        <p:nvPicPr>
          <p:cNvPr id="18" name="bg object 18"/>
          <p:cNvPicPr/>
          <p:nvPr/>
        </p:nvPicPr>
        <p:blipFill>
          <a:blip r:embed="rId3" cstate="print"/>
          <a:stretch>
            <a:fillRect/>
          </a:stretch>
        </p:blipFill>
        <p:spPr>
          <a:xfrm>
            <a:off x="10948446" y="6560620"/>
            <a:ext cx="890576" cy="68514"/>
          </a:xfrm>
          <a:prstGeom prst="rect">
            <a:avLst/>
          </a:prstGeom>
        </p:spPr>
      </p:pic>
      <p:sp>
        <p:nvSpPr>
          <p:cNvPr id="2" name="Holder 2"/>
          <p:cNvSpPr>
            <a:spLocks noGrp="1"/>
          </p:cNvSpPr>
          <p:nvPr>
            <p:ph type="title"/>
          </p:nvPr>
        </p:nvSpPr>
        <p:spPr/>
        <p:txBody>
          <a:bodyPr lIns="0" tIns="0" rIns="0" bIns="0"/>
          <a:lstStyle>
            <a:lvl1pPr>
              <a:defRPr sz="6600" b="1" i="0">
                <a:solidFill>
                  <a:schemeClr val="tx1"/>
                </a:solidFill>
                <a:latin typeface="AvenirNext LT Pro Medium"/>
                <a:cs typeface="AvenirNext LT Pro Medium"/>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4/16/2026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4/16/2026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4368546" y="1323720"/>
            <a:ext cx="3458845" cy="2034539"/>
          </a:xfrm>
          <a:prstGeom prst="rect">
            <a:avLst/>
          </a:prstGeom>
        </p:spPr>
        <p:txBody>
          <a:bodyPr wrap="square" lIns="0" tIns="0" rIns="0" bIns="0">
            <a:spAutoFit/>
          </a:bodyPr>
          <a:lstStyle>
            <a:lvl1pPr>
              <a:defRPr sz="6600" b="1" i="0">
                <a:solidFill>
                  <a:schemeClr val="tx1"/>
                </a:solidFill>
                <a:latin typeface="AvenirNext LT Pro Medium"/>
                <a:cs typeface="AvenirNext LT Pro Medium"/>
              </a:defRPr>
            </a:lvl1pPr>
          </a:lstStyle>
          <a:p>
            <a:endParaRPr/>
          </a:p>
        </p:txBody>
      </p:sp>
      <p:sp>
        <p:nvSpPr>
          <p:cNvPr id="3" name="Holder 3"/>
          <p:cNvSpPr>
            <a:spLocks noGrp="1"/>
          </p:cNvSpPr>
          <p:nvPr>
            <p:ph type="body" idx="1"/>
          </p:nvPr>
        </p:nvSpPr>
        <p:spPr>
          <a:xfrm>
            <a:off x="683259" y="1600898"/>
            <a:ext cx="10720070" cy="4603750"/>
          </a:xfrm>
          <a:prstGeom prst="rect">
            <a:avLst/>
          </a:prstGeom>
        </p:spPr>
        <p:txBody>
          <a:bodyPr wrap="square" lIns="0" tIns="0" rIns="0" bIns="0">
            <a:spAutoFit/>
          </a:bodyPr>
          <a:lstStyle>
            <a:lvl1pPr>
              <a:defRPr sz="2000" b="0" i="0">
                <a:solidFill>
                  <a:schemeClr val="tx1"/>
                </a:solidFill>
                <a:latin typeface="AvenirNext LT Pro Regular"/>
                <a:cs typeface="AvenirNext LT Pro Regular"/>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4/16/2026</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858000"/>
          </a:xfrm>
          <a:custGeom>
            <a:avLst/>
            <a:gdLst/>
            <a:ahLst/>
            <a:cxnLst/>
            <a:rect l="l" t="t" r="r" b="b"/>
            <a:pathLst>
              <a:path w="12192000" h="6858000">
                <a:moveTo>
                  <a:pt x="12192000" y="0"/>
                </a:moveTo>
                <a:lnTo>
                  <a:pt x="0" y="0"/>
                </a:lnTo>
                <a:lnTo>
                  <a:pt x="0" y="6858000"/>
                </a:lnTo>
                <a:lnTo>
                  <a:pt x="12192000" y="6858000"/>
                </a:lnTo>
                <a:lnTo>
                  <a:pt x="12192000" y="0"/>
                </a:lnTo>
                <a:close/>
              </a:path>
            </a:pathLst>
          </a:custGeom>
          <a:solidFill>
            <a:srgbClr val="FFE41F"/>
          </a:solidFill>
        </p:spPr>
        <p:txBody>
          <a:bodyPr wrap="square" lIns="0" tIns="0" rIns="0" bIns="0" rtlCol="0"/>
          <a:lstStyle/>
          <a:p>
            <a:endParaRPr/>
          </a:p>
        </p:txBody>
      </p:sp>
      <p:sp>
        <p:nvSpPr>
          <p:cNvPr id="3" name="object 3"/>
          <p:cNvSpPr/>
          <p:nvPr/>
        </p:nvSpPr>
        <p:spPr>
          <a:xfrm>
            <a:off x="5648462" y="3555141"/>
            <a:ext cx="1218565" cy="421640"/>
          </a:xfrm>
          <a:custGeom>
            <a:avLst/>
            <a:gdLst/>
            <a:ahLst/>
            <a:cxnLst/>
            <a:rect l="l" t="t" r="r" b="b"/>
            <a:pathLst>
              <a:path w="1218565" h="421639">
                <a:moveTo>
                  <a:pt x="1210696" y="402999"/>
                </a:moveTo>
                <a:lnTo>
                  <a:pt x="366223" y="402999"/>
                </a:lnTo>
                <a:lnTo>
                  <a:pt x="434485" y="403375"/>
                </a:lnTo>
                <a:lnTo>
                  <a:pt x="423803" y="403375"/>
                </a:lnTo>
                <a:lnTo>
                  <a:pt x="524456" y="405438"/>
                </a:lnTo>
                <a:lnTo>
                  <a:pt x="901050" y="418847"/>
                </a:lnTo>
                <a:lnTo>
                  <a:pt x="1004032" y="420989"/>
                </a:lnTo>
                <a:lnTo>
                  <a:pt x="1053848" y="421268"/>
                </a:lnTo>
                <a:lnTo>
                  <a:pt x="1098025" y="420989"/>
                </a:lnTo>
                <a:lnTo>
                  <a:pt x="1149228" y="419734"/>
                </a:lnTo>
                <a:lnTo>
                  <a:pt x="1194429" y="417716"/>
                </a:lnTo>
                <a:lnTo>
                  <a:pt x="1209326" y="416876"/>
                </a:lnTo>
                <a:lnTo>
                  <a:pt x="1210291" y="407101"/>
                </a:lnTo>
                <a:lnTo>
                  <a:pt x="1210348" y="406524"/>
                </a:lnTo>
                <a:lnTo>
                  <a:pt x="1210455" y="405438"/>
                </a:lnTo>
                <a:lnTo>
                  <a:pt x="1210546" y="404516"/>
                </a:lnTo>
                <a:lnTo>
                  <a:pt x="1210659" y="403375"/>
                </a:lnTo>
                <a:lnTo>
                  <a:pt x="1210696" y="402999"/>
                </a:lnTo>
                <a:close/>
              </a:path>
              <a:path w="1218565" h="421639">
                <a:moveTo>
                  <a:pt x="56219" y="4035"/>
                </a:moveTo>
                <a:lnTo>
                  <a:pt x="4971" y="4035"/>
                </a:lnTo>
                <a:lnTo>
                  <a:pt x="4958" y="5796"/>
                </a:lnTo>
                <a:lnTo>
                  <a:pt x="4162" y="10666"/>
                </a:lnTo>
                <a:lnTo>
                  <a:pt x="2728" y="49307"/>
                </a:lnTo>
                <a:lnTo>
                  <a:pt x="3907" y="130629"/>
                </a:lnTo>
                <a:lnTo>
                  <a:pt x="2488" y="170671"/>
                </a:lnTo>
                <a:lnTo>
                  <a:pt x="390" y="216855"/>
                </a:lnTo>
                <a:lnTo>
                  <a:pt x="0" y="275333"/>
                </a:lnTo>
                <a:lnTo>
                  <a:pt x="1239" y="334926"/>
                </a:lnTo>
                <a:lnTo>
                  <a:pt x="4029" y="384453"/>
                </a:lnTo>
                <a:lnTo>
                  <a:pt x="8291" y="412735"/>
                </a:lnTo>
                <a:lnTo>
                  <a:pt x="8339" y="415274"/>
                </a:lnTo>
                <a:lnTo>
                  <a:pt x="9104" y="416040"/>
                </a:lnTo>
                <a:lnTo>
                  <a:pt x="24301" y="416040"/>
                </a:lnTo>
                <a:lnTo>
                  <a:pt x="51375" y="416352"/>
                </a:lnTo>
                <a:lnTo>
                  <a:pt x="78749" y="416040"/>
                </a:lnTo>
                <a:lnTo>
                  <a:pt x="99391" y="415274"/>
                </a:lnTo>
                <a:lnTo>
                  <a:pt x="101684" y="415274"/>
                </a:lnTo>
                <a:lnTo>
                  <a:pt x="124818" y="413547"/>
                </a:lnTo>
                <a:lnTo>
                  <a:pt x="170023" y="409500"/>
                </a:lnTo>
                <a:lnTo>
                  <a:pt x="216947" y="406524"/>
                </a:lnTo>
                <a:lnTo>
                  <a:pt x="265409" y="404516"/>
                </a:lnTo>
                <a:lnTo>
                  <a:pt x="315228" y="403375"/>
                </a:lnTo>
                <a:lnTo>
                  <a:pt x="1210696" y="402999"/>
                </a:lnTo>
                <a:lnTo>
                  <a:pt x="1211781" y="392004"/>
                </a:lnTo>
                <a:lnTo>
                  <a:pt x="1211781" y="377092"/>
                </a:lnTo>
                <a:lnTo>
                  <a:pt x="1210731" y="312522"/>
                </a:lnTo>
                <a:lnTo>
                  <a:pt x="1213235" y="231082"/>
                </a:lnTo>
                <a:lnTo>
                  <a:pt x="1216665" y="161299"/>
                </a:lnTo>
                <a:lnTo>
                  <a:pt x="1218393" y="131698"/>
                </a:lnTo>
                <a:lnTo>
                  <a:pt x="1216559" y="100115"/>
                </a:lnTo>
                <a:lnTo>
                  <a:pt x="1213175" y="43454"/>
                </a:lnTo>
                <a:lnTo>
                  <a:pt x="1211781" y="19787"/>
                </a:lnTo>
                <a:lnTo>
                  <a:pt x="1210972" y="13156"/>
                </a:lnTo>
                <a:lnTo>
                  <a:pt x="1210972" y="7804"/>
                </a:lnTo>
                <a:lnTo>
                  <a:pt x="344135" y="7804"/>
                </a:lnTo>
                <a:lnTo>
                  <a:pt x="291309" y="7618"/>
                </a:lnTo>
                <a:lnTo>
                  <a:pt x="235416" y="7214"/>
                </a:lnTo>
                <a:lnTo>
                  <a:pt x="179603" y="6583"/>
                </a:lnTo>
                <a:lnTo>
                  <a:pt x="81856" y="4875"/>
                </a:lnTo>
                <a:lnTo>
                  <a:pt x="72054" y="4875"/>
                </a:lnTo>
                <a:lnTo>
                  <a:pt x="62896" y="4521"/>
                </a:lnTo>
                <a:lnTo>
                  <a:pt x="56219" y="4035"/>
                </a:lnTo>
                <a:close/>
              </a:path>
              <a:path w="1218565" h="421639">
                <a:moveTo>
                  <a:pt x="1144652" y="0"/>
                </a:moveTo>
                <a:lnTo>
                  <a:pt x="1102270" y="0"/>
                </a:lnTo>
                <a:lnTo>
                  <a:pt x="1086766" y="249"/>
                </a:lnTo>
                <a:lnTo>
                  <a:pt x="1071262" y="734"/>
                </a:lnTo>
                <a:lnTo>
                  <a:pt x="1052496" y="1005"/>
                </a:lnTo>
                <a:lnTo>
                  <a:pt x="955629" y="4521"/>
                </a:lnTo>
                <a:lnTo>
                  <a:pt x="961259" y="4521"/>
                </a:lnTo>
                <a:lnTo>
                  <a:pt x="901793" y="5478"/>
                </a:lnTo>
                <a:lnTo>
                  <a:pt x="841778" y="5796"/>
                </a:lnTo>
                <a:lnTo>
                  <a:pt x="590808" y="5796"/>
                </a:lnTo>
                <a:lnTo>
                  <a:pt x="549188" y="6583"/>
                </a:lnTo>
                <a:lnTo>
                  <a:pt x="393403" y="7804"/>
                </a:lnTo>
                <a:lnTo>
                  <a:pt x="1210972" y="7804"/>
                </a:lnTo>
                <a:lnTo>
                  <a:pt x="1210972" y="6583"/>
                </a:lnTo>
                <a:lnTo>
                  <a:pt x="1210135" y="4875"/>
                </a:lnTo>
                <a:lnTo>
                  <a:pt x="1208489" y="4035"/>
                </a:lnTo>
                <a:lnTo>
                  <a:pt x="1201877" y="3224"/>
                </a:lnTo>
                <a:lnTo>
                  <a:pt x="1195266" y="3224"/>
                </a:lnTo>
                <a:lnTo>
                  <a:pt x="1182694" y="2125"/>
                </a:lnTo>
                <a:lnTo>
                  <a:pt x="1169740" y="1255"/>
                </a:lnTo>
                <a:lnTo>
                  <a:pt x="1144652" y="0"/>
                </a:lnTo>
                <a:close/>
              </a:path>
              <a:path w="1218565" h="421639">
                <a:moveTo>
                  <a:pt x="690314" y="5329"/>
                </a:moveTo>
                <a:lnTo>
                  <a:pt x="638120" y="5329"/>
                </a:lnTo>
                <a:lnTo>
                  <a:pt x="585973" y="5796"/>
                </a:lnTo>
                <a:lnTo>
                  <a:pt x="818978" y="5796"/>
                </a:lnTo>
                <a:lnTo>
                  <a:pt x="690314" y="5329"/>
                </a:lnTo>
                <a:close/>
              </a:path>
            </a:pathLst>
          </a:custGeom>
          <a:solidFill>
            <a:srgbClr val="000000"/>
          </a:solidFill>
        </p:spPr>
        <p:txBody>
          <a:bodyPr wrap="square" lIns="0" tIns="0" rIns="0" bIns="0" rtlCol="0"/>
          <a:lstStyle/>
          <a:p>
            <a:endParaRPr/>
          </a:p>
        </p:txBody>
      </p:sp>
      <p:sp>
        <p:nvSpPr>
          <p:cNvPr id="4" name="object 4"/>
          <p:cNvSpPr/>
          <p:nvPr/>
        </p:nvSpPr>
        <p:spPr>
          <a:xfrm>
            <a:off x="5613236" y="2046304"/>
            <a:ext cx="1294130" cy="1268730"/>
          </a:xfrm>
          <a:custGeom>
            <a:avLst/>
            <a:gdLst/>
            <a:ahLst/>
            <a:cxnLst/>
            <a:rect l="l" t="t" r="r" b="b"/>
            <a:pathLst>
              <a:path w="1294129" h="1268729">
                <a:moveTo>
                  <a:pt x="629556" y="0"/>
                </a:moveTo>
                <a:lnTo>
                  <a:pt x="579722" y="3053"/>
                </a:lnTo>
                <a:lnTo>
                  <a:pt x="529016" y="11952"/>
                </a:lnTo>
                <a:lnTo>
                  <a:pt x="478081" y="25085"/>
                </a:lnTo>
                <a:lnTo>
                  <a:pt x="427559" y="40841"/>
                </a:lnTo>
                <a:lnTo>
                  <a:pt x="330329" y="73777"/>
                </a:lnTo>
                <a:lnTo>
                  <a:pt x="293246" y="88083"/>
                </a:lnTo>
                <a:lnTo>
                  <a:pt x="230252" y="127879"/>
                </a:lnTo>
                <a:lnTo>
                  <a:pt x="196540" y="162095"/>
                </a:lnTo>
                <a:lnTo>
                  <a:pt x="181890" y="179841"/>
                </a:lnTo>
                <a:lnTo>
                  <a:pt x="174104" y="189018"/>
                </a:lnTo>
                <a:lnTo>
                  <a:pt x="165905" y="199095"/>
                </a:lnTo>
                <a:lnTo>
                  <a:pt x="157471" y="209330"/>
                </a:lnTo>
                <a:lnTo>
                  <a:pt x="148879" y="219564"/>
                </a:lnTo>
                <a:lnTo>
                  <a:pt x="140209" y="229642"/>
                </a:lnTo>
                <a:lnTo>
                  <a:pt x="109005" y="266923"/>
                </a:lnTo>
                <a:lnTo>
                  <a:pt x="81897" y="305877"/>
                </a:lnTo>
                <a:lnTo>
                  <a:pt x="58802" y="346331"/>
                </a:lnTo>
                <a:lnTo>
                  <a:pt x="39641" y="388111"/>
                </a:lnTo>
                <a:lnTo>
                  <a:pt x="24332" y="431044"/>
                </a:lnTo>
                <a:lnTo>
                  <a:pt x="12795" y="474957"/>
                </a:lnTo>
                <a:lnTo>
                  <a:pt x="4947" y="519676"/>
                </a:lnTo>
                <a:lnTo>
                  <a:pt x="709" y="565029"/>
                </a:lnTo>
                <a:lnTo>
                  <a:pt x="9" y="610257"/>
                </a:lnTo>
                <a:lnTo>
                  <a:pt x="0" y="610841"/>
                </a:lnTo>
                <a:lnTo>
                  <a:pt x="2737" y="656940"/>
                </a:lnTo>
                <a:lnTo>
                  <a:pt x="8817" y="702970"/>
                </a:lnTo>
                <a:lnTo>
                  <a:pt x="18230" y="749304"/>
                </a:lnTo>
                <a:lnTo>
                  <a:pt x="30823" y="795223"/>
                </a:lnTo>
                <a:lnTo>
                  <a:pt x="46540" y="840735"/>
                </a:lnTo>
                <a:lnTo>
                  <a:pt x="65299" y="885668"/>
                </a:lnTo>
                <a:lnTo>
                  <a:pt x="87020" y="929847"/>
                </a:lnTo>
                <a:lnTo>
                  <a:pt x="111620" y="973100"/>
                </a:lnTo>
                <a:lnTo>
                  <a:pt x="139020" y="1015254"/>
                </a:lnTo>
                <a:lnTo>
                  <a:pt x="169139" y="1056135"/>
                </a:lnTo>
                <a:lnTo>
                  <a:pt x="195572" y="1084143"/>
                </a:lnTo>
                <a:lnTo>
                  <a:pt x="226803" y="1109905"/>
                </a:lnTo>
                <a:lnTo>
                  <a:pt x="259581" y="1133646"/>
                </a:lnTo>
                <a:lnTo>
                  <a:pt x="338096" y="1187424"/>
                </a:lnTo>
                <a:lnTo>
                  <a:pt x="383509" y="1213480"/>
                </a:lnTo>
                <a:lnTo>
                  <a:pt x="428212" y="1234083"/>
                </a:lnTo>
                <a:lnTo>
                  <a:pt x="473524" y="1249552"/>
                </a:lnTo>
                <a:lnTo>
                  <a:pt x="520759" y="1260206"/>
                </a:lnTo>
                <a:lnTo>
                  <a:pt x="571517" y="1266399"/>
                </a:lnTo>
                <a:lnTo>
                  <a:pt x="572195" y="1266399"/>
                </a:lnTo>
                <a:lnTo>
                  <a:pt x="626264" y="1268346"/>
                </a:lnTo>
                <a:lnTo>
                  <a:pt x="679776" y="1266399"/>
                </a:lnTo>
                <a:lnTo>
                  <a:pt x="733380" y="1260788"/>
                </a:lnTo>
                <a:lnTo>
                  <a:pt x="786618" y="1251861"/>
                </a:lnTo>
                <a:lnTo>
                  <a:pt x="839028" y="1239962"/>
                </a:lnTo>
                <a:lnTo>
                  <a:pt x="890149" y="1225441"/>
                </a:lnTo>
                <a:lnTo>
                  <a:pt x="939523" y="1208642"/>
                </a:lnTo>
                <a:lnTo>
                  <a:pt x="978632" y="1190946"/>
                </a:lnTo>
                <a:lnTo>
                  <a:pt x="1018058" y="1166621"/>
                </a:lnTo>
                <a:lnTo>
                  <a:pt x="1056804" y="1137262"/>
                </a:lnTo>
                <a:lnTo>
                  <a:pt x="1093871" y="1104465"/>
                </a:lnTo>
                <a:lnTo>
                  <a:pt x="1128261" y="1069827"/>
                </a:lnTo>
                <a:lnTo>
                  <a:pt x="1158976" y="1034944"/>
                </a:lnTo>
                <a:lnTo>
                  <a:pt x="1185019" y="1001410"/>
                </a:lnTo>
                <a:lnTo>
                  <a:pt x="1207847" y="966614"/>
                </a:lnTo>
                <a:lnTo>
                  <a:pt x="1227977" y="928856"/>
                </a:lnTo>
                <a:lnTo>
                  <a:pt x="1245413" y="888484"/>
                </a:lnTo>
                <a:lnTo>
                  <a:pt x="1246726" y="884686"/>
                </a:lnTo>
                <a:lnTo>
                  <a:pt x="616099" y="884686"/>
                </a:lnTo>
                <a:lnTo>
                  <a:pt x="572714" y="879103"/>
                </a:lnTo>
                <a:lnTo>
                  <a:pt x="532404" y="868241"/>
                </a:lnTo>
                <a:lnTo>
                  <a:pt x="495229" y="851897"/>
                </a:lnTo>
                <a:lnTo>
                  <a:pt x="462236" y="829995"/>
                </a:lnTo>
                <a:lnTo>
                  <a:pt x="434470" y="802460"/>
                </a:lnTo>
                <a:lnTo>
                  <a:pt x="410932" y="769603"/>
                </a:lnTo>
                <a:lnTo>
                  <a:pt x="380046" y="690404"/>
                </a:lnTo>
                <a:lnTo>
                  <a:pt x="372136" y="641394"/>
                </a:lnTo>
                <a:lnTo>
                  <a:pt x="371054" y="592447"/>
                </a:lnTo>
                <a:lnTo>
                  <a:pt x="376789" y="544420"/>
                </a:lnTo>
                <a:lnTo>
                  <a:pt x="389326" y="498173"/>
                </a:lnTo>
                <a:lnTo>
                  <a:pt x="408652" y="454567"/>
                </a:lnTo>
                <a:lnTo>
                  <a:pt x="434753" y="414460"/>
                </a:lnTo>
                <a:lnTo>
                  <a:pt x="467615" y="378712"/>
                </a:lnTo>
                <a:lnTo>
                  <a:pt x="507226" y="348184"/>
                </a:lnTo>
                <a:lnTo>
                  <a:pt x="572206" y="321136"/>
                </a:lnTo>
                <a:lnTo>
                  <a:pt x="645262" y="313351"/>
                </a:lnTo>
                <a:lnTo>
                  <a:pt x="1241305" y="313351"/>
                </a:lnTo>
                <a:lnTo>
                  <a:pt x="1229275" y="283239"/>
                </a:lnTo>
                <a:lnTo>
                  <a:pt x="1209531" y="242619"/>
                </a:lnTo>
                <a:lnTo>
                  <a:pt x="1187168" y="204579"/>
                </a:lnTo>
                <a:lnTo>
                  <a:pt x="1162193" y="169464"/>
                </a:lnTo>
                <a:lnTo>
                  <a:pt x="1134609" y="137622"/>
                </a:lnTo>
                <a:lnTo>
                  <a:pt x="1099143" y="105506"/>
                </a:lnTo>
                <a:lnTo>
                  <a:pt x="1058951" y="77969"/>
                </a:lnTo>
                <a:lnTo>
                  <a:pt x="1014124" y="55035"/>
                </a:lnTo>
                <a:lnTo>
                  <a:pt x="964751" y="36730"/>
                </a:lnTo>
                <a:lnTo>
                  <a:pt x="910925" y="23077"/>
                </a:lnTo>
                <a:lnTo>
                  <a:pt x="852734" y="14100"/>
                </a:lnTo>
                <a:lnTo>
                  <a:pt x="796937" y="8864"/>
                </a:lnTo>
                <a:lnTo>
                  <a:pt x="741145" y="4563"/>
                </a:lnTo>
                <a:lnTo>
                  <a:pt x="685353" y="1506"/>
                </a:lnTo>
                <a:lnTo>
                  <a:pt x="629556" y="0"/>
                </a:lnTo>
                <a:close/>
              </a:path>
              <a:path w="1294129" h="1268729">
                <a:moveTo>
                  <a:pt x="1241305" y="313351"/>
                </a:moveTo>
                <a:lnTo>
                  <a:pt x="645262" y="313351"/>
                </a:lnTo>
                <a:lnTo>
                  <a:pt x="694792" y="316252"/>
                </a:lnTo>
                <a:lnTo>
                  <a:pt x="742076" y="323420"/>
                </a:lnTo>
                <a:lnTo>
                  <a:pt x="785798" y="336332"/>
                </a:lnTo>
                <a:lnTo>
                  <a:pt x="824642" y="356465"/>
                </a:lnTo>
                <a:lnTo>
                  <a:pt x="877427" y="405895"/>
                </a:lnTo>
                <a:lnTo>
                  <a:pt x="912239" y="468376"/>
                </a:lnTo>
                <a:lnTo>
                  <a:pt x="925261" y="512916"/>
                </a:lnTo>
                <a:lnTo>
                  <a:pt x="925307" y="513074"/>
                </a:lnTo>
                <a:lnTo>
                  <a:pt x="931427" y="561110"/>
                </a:lnTo>
                <a:lnTo>
                  <a:pt x="931536" y="610841"/>
                </a:lnTo>
                <a:lnTo>
                  <a:pt x="926801" y="658286"/>
                </a:lnTo>
                <a:lnTo>
                  <a:pt x="918042" y="702970"/>
                </a:lnTo>
                <a:lnTo>
                  <a:pt x="903932" y="742740"/>
                </a:lnTo>
                <a:lnTo>
                  <a:pt x="882493" y="777789"/>
                </a:lnTo>
                <a:lnTo>
                  <a:pt x="854772" y="808041"/>
                </a:lnTo>
                <a:lnTo>
                  <a:pt x="821815" y="833420"/>
                </a:lnTo>
                <a:lnTo>
                  <a:pt x="784668" y="853851"/>
                </a:lnTo>
                <a:lnTo>
                  <a:pt x="744378" y="869256"/>
                </a:lnTo>
                <a:lnTo>
                  <a:pt x="701991" y="879560"/>
                </a:lnTo>
                <a:lnTo>
                  <a:pt x="658554" y="884686"/>
                </a:lnTo>
                <a:lnTo>
                  <a:pt x="1246726" y="884686"/>
                </a:lnTo>
                <a:lnTo>
                  <a:pt x="1260161" y="845842"/>
                </a:lnTo>
                <a:lnTo>
                  <a:pt x="1272226" y="801278"/>
                </a:lnTo>
                <a:lnTo>
                  <a:pt x="1281612" y="755138"/>
                </a:lnTo>
                <a:lnTo>
                  <a:pt x="1288326" y="707768"/>
                </a:lnTo>
                <a:lnTo>
                  <a:pt x="1292371" y="659514"/>
                </a:lnTo>
                <a:lnTo>
                  <a:pt x="1293749" y="610841"/>
                </a:lnTo>
                <a:lnTo>
                  <a:pt x="1292562" y="565029"/>
                </a:lnTo>
                <a:lnTo>
                  <a:pt x="1288559" y="513074"/>
                </a:lnTo>
                <a:lnTo>
                  <a:pt x="1281969" y="464592"/>
                </a:lnTo>
                <a:lnTo>
                  <a:pt x="1272748" y="417115"/>
                </a:lnTo>
                <a:lnTo>
                  <a:pt x="1260888" y="370834"/>
                </a:lnTo>
                <a:lnTo>
                  <a:pt x="1246396" y="326093"/>
                </a:lnTo>
                <a:lnTo>
                  <a:pt x="1241305" y="313351"/>
                </a:lnTo>
                <a:close/>
              </a:path>
            </a:pathLst>
          </a:custGeom>
          <a:solidFill>
            <a:srgbClr val="000000"/>
          </a:solidFill>
        </p:spPr>
        <p:txBody>
          <a:bodyPr wrap="square" lIns="0" tIns="0" rIns="0" bIns="0" rtlCol="0"/>
          <a:lstStyle/>
          <a:p>
            <a:endParaRPr/>
          </a:p>
        </p:txBody>
      </p:sp>
      <p:sp>
        <p:nvSpPr>
          <p:cNvPr id="5" name="object 5"/>
          <p:cNvSpPr/>
          <p:nvPr/>
        </p:nvSpPr>
        <p:spPr>
          <a:xfrm>
            <a:off x="7027523" y="2029741"/>
            <a:ext cx="1056005" cy="1948180"/>
          </a:xfrm>
          <a:custGeom>
            <a:avLst/>
            <a:gdLst/>
            <a:ahLst/>
            <a:cxnLst/>
            <a:rect l="l" t="t" r="r" b="b"/>
            <a:pathLst>
              <a:path w="1056004" h="1948179">
                <a:moveTo>
                  <a:pt x="376634" y="0"/>
                </a:moveTo>
                <a:lnTo>
                  <a:pt x="360091" y="0"/>
                </a:lnTo>
                <a:lnTo>
                  <a:pt x="353913" y="139"/>
                </a:lnTo>
                <a:lnTo>
                  <a:pt x="346655" y="510"/>
                </a:lnTo>
                <a:lnTo>
                  <a:pt x="329515" y="1650"/>
                </a:lnTo>
                <a:lnTo>
                  <a:pt x="326274" y="1807"/>
                </a:lnTo>
                <a:lnTo>
                  <a:pt x="327142" y="2278"/>
                </a:lnTo>
                <a:lnTo>
                  <a:pt x="327542" y="3055"/>
                </a:lnTo>
                <a:lnTo>
                  <a:pt x="322904" y="4140"/>
                </a:lnTo>
                <a:lnTo>
                  <a:pt x="271061" y="6769"/>
                </a:lnTo>
                <a:lnTo>
                  <a:pt x="218864" y="7046"/>
                </a:lnTo>
                <a:lnTo>
                  <a:pt x="165266" y="7046"/>
                </a:lnTo>
                <a:lnTo>
                  <a:pt x="114353" y="8678"/>
                </a:lnTo>
                <a:lnTo>
                  <a:pt x="62510" y="14100"/>
                </a:lnTo>
                <a:lnTo>
                  <a:pt x="22227" y="25896"/>
                </a:lnTo>
                <a:lnTo>
                  <a:pt x="15463" y="63006"/>
                </a:lnTo>
                <a:lnTo>
                  <a:pt x="15420" y="63817"/>
                </a:lnTo>
                <a:lnTo>
                  <a:pt x="13529" y="123416"/>
                </a:lnTo>
                <a:lnTo>
                  <a:pt x="11841" y="175728"/>
                </a:lnTo>
                <a:lnTo>
                  <a:pt x="7749" y="301091"/>
                </a:lnTo>
                <a:lnTo>
                  <a:pt x="6504" y="340595"/>
                </a:lnTo>
                <a:lnTo>
                  <a:pt x="4874" y="396651"/>
                </a:lnTo>
                <a:lnTo>
                  <a:pt x="3518" y="453758"/>
                </a:lnTo>
                <a:lnTo>
                  <a:pt x="2486" y="513923"/>
                </a:lnTo>
                <a:lnTo>
                  <a:pt x="1687" y="583589"/>
                </a:lnTo>
                <a:lnTo>
                  <a:pt x="1483" y="607703"/>
                </a:lnTo>
                <a:lnTo>
                  <a:pt x="1358" y="622562"/>
                </a:lnTo>
                <a:lnTo>
                  <a:pt x="864" y="695754"/>
                </a:lnTo>
                <a:lnTo>
                  <a:pt x="261" y="807386"/>
                </a:lnTo>
                <a:lnTo>
                  <a:pt x="61" y="848588"/>
                </a:lnTo>
                <a:lnTo>
                  <a:pt x="0" y="967059"/>
                </a:lnTo>
                <a:lnTo>
                  <a:pt x="1480" y="1014050"/>
                </a:lnTo>
                <a:lnTo>
                  <a:pt x="3835" y="1061087"/>
                </a:lnTo>
                <a:lnTo>
                  <a:pt x="6744" y="1108124"/>
                </a:lnTo>
                <a:lnTo>
                  <a:pt x="9884" y="1155114"/>
                </a:lnTo>
                <a:lnTo>
                  <a:pt x="12937" y="1202011"/>
                </a:lnTo>
                <a:lnTo>
                  <a:pt x="16266" y="1247970"/>
                </a:lnTo>
                <a:lnTo>
                  <a:pt x="20594" y="1294997"/>
                </a:lnTo>
                <a:lnTo>
                  <a:pt x="26029" y="1342076"/>
                </a:lnTo>
                <a:lnTo>
                  <a:pt x="26109" y="1342766"/>
                </a:lnTo>
                <a:lnTo>
                  <a:pt x="32999" y="1390946"/>
                </a:lnTo>
                <a:lnTo>
                  <a:pt x="41452" y="1439211"/>
                </a:lnTo>
                <a:lnTo>
                  <a:pt x="51656" y="1487230"/>
                </a:lnTo>
                <a:lnTo>
                  <a:pt x="63800" y="1534678"/>
                </a:lnTo>
                <a:lnTo>
                  <a:pt x="78070" y="1581223"/>
                </a:lnTo>
                <a:lnTo>
                  <a:pt x="94655" y="1626540"/>
                </a:lnTo>
                <a:lnTo>
                  <a:pt x="113743" y="1670298"/>
                </a:lnTo>
                <a:lnTo>
                  <a:pt x="135523" y="1712170"/>
                </a:lnTo>
                <a:lnTo>
                  <a:pt x="160181" y="1751827"/>
                </a:lnTo>
                <a:lnTo>
                  <a:pt x="187906" y="1788941"/>
                </a:lnTo>
                <a:lnTo>
                  <a:pt x="218886" y="1823184"/>
                </a:lnTo>
                <a:lnTo>
                  <a:pt x="253310" y="1854227"/>
                </a:lnTo>
                <a:lnTo>
                  <a:pt x="291364" y="1881742"/>
                </a:lnTo>
                <a:lnTo>
                  <a:pt x="333237" y="1905401"/>
                </a:lnTo>
                <a:lnTo>
                  <a:pt x="379117" y="1924874"/>
                </a:lnTo>
                <a:lnTo>
                  <a:pt x="425604" y="1937926"/>
                </a:lnTo>
                <a:lnTo>
                  <a:pt x="473326" y="1944766"/>
                </a:lnTo>
                <a:lnTo>
                  <a:pt x="534348" y="1947974"/>
                </a:lnTo>
                <a:lnTo>
                  <a:pt x="590139" y="1945869"/>
                </a:lnTo>
                <a:lnTo>
                  <a:pt x="641357" y="1938575"/>
                </a:lnTo>
                <a:lnTo>
                  <a:pt x="688662" y="1926221"/>
                </a:lnTo>
                <a:lnTo>
                  <a:pt x="732712" y="1908931"/>
                </a:lnTo>
                <a:lnTo>
                  <a:pt x="774166" y="1886833"/>
                </a:lnTo>
                <a:lnTo>
                  <a:pt x="813683" y="1860052"/>
                </a:lnTo>
                <a:lnTo>
                  <a:pt x="851921" y="1828714"/>
                </a:lnTo>
                <a:lnTo>
                  <a:pt x="893303" y="1788604"/>
                </a:lnTo>
                <a:lnTo>
                  <a:pt x="924883" y="1750960"/>
                </a:lnTo>
                <a:lnTo>
                  <a:pt x="949161" y="1714470"/>
                </a:lnTo>
                <a:lnTo>
                  <a:pt x="968642" y="1677819"/>
                </a:lnTo>
                <a:lnTo>
                  <a:pt x="985828" y="1639696"/>
                </a:lnTo>
                <a:lnTo>
                  <a:pt x="1000431" y="1604323"/>
                </a:lnTo>
                <a:lnTo>
                  <a:pt x="1014025" y="1566233"/>
                </a:lnTo>
                <a:lnTo>
                  <a:pt x="1025913" y="1521145"/>
                </a:lnTo>
                <a:lnTo>
                  <a:pt x="1035401" y="1464779"/>
                </a:lnTo>
                <a:lnTo>
                  <a:pt x="1036175" y="1457189"/>
                </a:lnTo>
                <a:lnTo>
                  <a:pt x="555374" y="1457189"/>
                </a:lnTo>
                <a:lnTo>
                  <a:pt x="515748" y="1453476"/>
                </a:lnTo>
                <a:lnTo>
                  <a:pt x="472517" y="1422504"/>
                </a:lnTo>
                <a:lnTo>
                  <a:pt x="446484" y="1388508"/>
                </a:lnTo>
                <a:lnTo>
                  <a:pt x="425946" y="1348986"/>
                </a:lnTo>
                <a:lnTo>
                  <a:pt x="410199" y="1305126"/>
                </a:lnTo>
                <a:lnTo>
                  <a:pt x="398539" y="1258117"/>
                </a:lnTo>
                <a:lnTo>
                  <a:pt x="390262" y="1209149"/>
                </a:lnTo>
                <a:lnTo>
                  <a:pt x="384663" y="1159409"/>
                </a:lnTo>
                <a:lnTo>
                  <a:pt x="381037" y="1110087"/>
                </a:lnTo>
                <a:lnTo>
                  <a:pt x="378681" y="1062370"/>
                </a:lnTo>
                <a:lnTo>
                  <a:pt x="376890" y="1017448"/>
                </a:lnTo>
                <a:lnTo>
                  <a:pt x="374960" y="976510"/>
                </a:lnTo>
                <a:lnTo>
                  <a:pt x="371812" y="915193"/>
                </a:lnTo>
                <a:lnTo>
                  <a:pt x="369277" y="862591"/>
                </a:lnTo>
                <a:lnTo>
                  <a:pt x="367326" y="816525"/>
                </a:lnTo>
                <a:lnTo>
                  <a:pt x="365929" y="774816"/>
                </a:lnTo>
                <a:lnTo>
                  <a:pt x="365057" y="735285"/>
                </a:lnTo>
                <a:lnTo>
                  <a:pt x="364770" y="654045"/>
                </a:lnTo>
                <a:lnTo>
                  <a:pt x="365105" y="624671"/>
                </a:lnTo>
                <a:lnTo>
                  <a:pt x="365212" y="615302"/>
                </a:lnTo>
                <a:lnTo>
                  <a:pt x="365338" y="605602"/>
                </a:lnTo>
                <a:lnTo>
                  <a:pt x="365705" y="584890"/>
                </a:lnTo>
                <a:lnTo>
                  <a:pt x="365728" y="583589"/>
                </a:lnTo>
                <a:lnTo>
                  <a:pt x="365057" y="583589"/>
                </a:lnTo>
                <a:lnTo>
                  <a:pt x="367464" y="496792"/>
                </a:lnTo>
                <a:lnTo>
                  <a:pt x="367540" y="494060"/>
                </a:lnTo>
                <a:lnTo>
                  <a:pt x="370029" y="494060"/>
                </a:lnTo>
                <a:lnTo>
                  <a:pt x="373111" y="421819"/>
                </a:lnTo>
                <a:lnTo>
                  <a:pt x="374333" y="380073"/>
                </a:lnTo>
                <a:lnTo>
                  <a:pt x="375162" y="341759"/>
                </a:lnTo>
                <a:lnTo>
                  <a:pt x="376664" y="259270"/>
                </a:lnTo>
                <a:lnTo>
                  <a:pt x="377722" y="212838"/>
                </a:lnTo>
                <a:lnTo>
                  <a:pt x="379286" y="159502"/>
                </a:lnTo>
                <a:lnTo>
                  <a:pt x="381611" y="96259"/>
                </a:lnTo>
                <a:lnTo>
                  <a:pt x="384055" y="51395"/>
                </a:lnTo>
                <a:lnTo>
                  <a:pt x="384175" y="42274"/>
                </a:lnTo>
                <a:lnTo>
                  <a:pt x="379926" y="4140"/>
                </a:lnTo>
                <a:lnTo>
                  <a:pt x="379141" y="2539"/>
                </a:lnTo>
                <a:lnTo>
                  <a:pt x="378906" y="2278"/>
                </a:lnTo>
                <a:lnTo>
                  <a:pt x="376634" y="0"/>
                </a:lnTo>
                <a:close/>
              </a:path>
              <a:path w="1056004" h="1948179">
                <a:moveTo>
                  <a:pt x="680957" y="605602"/>
                </a:moveTo>
                <a:lnTo>
                  <a:pt x="677839" y="666287"/>
                </a:lnTo>
                <a:lnTo>
                  <a:pt x="676882" y="705660"/>
                </a:lnTo>
                <a:lnTo>
                  <a:pt x="676236" y="753011"/>
                </a:lnTo>
                <a:lnTo>
                  <a:pt x="676210" y="827304"/>
                </a:lnTo>
                <a:lnTo>
                  <a:pt x="676371" y="848588"/>
                </a:lnTo>
                <a:lnTo>
                  <a:pt x="676476" y="862591"/>
                </a:lnTo>
                <a:lnTo>
                  <a:pt x="677764" y="933381"/>
                </a:lnTo>
                <a:lnTo>
                  <a:pt x="679928" y="1001895"/>
                </a:lnTo>
                <a:lnTo>
                  <a:pt x="683281" y="1075999"/>
                </a:lnTo>
                <a:lnTo>
                  <a:pt x="685384" y="1130044"/>
                </a:lnTo>
                <a:lnTo>
                  <a:pt x="685187" y="1185610"/>
                </a:lnTo>
                <a:lnTo>
                  <a:pt x="681635" y="1240760"/>
                </a:lnTo>
                <a:lnTo>
                  <a:pt x="673676" y="1293561"/>
                </a:lnTo>
                <a:lnTo>
                  <a:pt x="660256" y="1342076"/>
                </a:lnTo>
                <a:lnTo>
                  <a:pt x="640319" y="1384371"/>
                </a:lnTo>
                <a:lnTo>
                  <a:pt x="590163" y="1441603"/>
                </a:lnTo>
                <a:lnTo>
                  <a:pt x="555374" y="1457189"/>
                </a:lnTo>
                <a:lnTo>
                  <a:pt x="1036175" y="1457189"/>
                </a:lnTo>
                <a:lnTo>
                  <a:pt x="1039851" y="1421158"/>
                </a:lnTo>
                <a:lnTo>
                  <a:pt x="1042438" y="1377540"/>
                </a:lnTo>
                <a:lnTo>
                  <a:pt x="1043781" y="1334232"/>
                </a:lnTo>
                <a:lnTo>
                  <a:pt x="1044438" y="1294997"/>
                </a:lnTo>
                <a:lnTo>
                  <a:pt x="1044561" y="1289273"/>
                </a:lnTo>
                <a:lnTo>
                  <a:pt x="1050044" y="1098223"/>
                </a:lnTo>
                <a:lnTo>
                  <a:pt x="1051325" y="1050017"/>
                </a:lnTo>
                <a:lnTo>
                  <a:pt x="1052540" y="1003090"/>
                </a:lnTo>
                <a:lnTo>
                  <a:pt x="1053859" y="953897"/>
                </a:lnTo>
                <a:lnTo>
                  <a:pt x="1055264" y="906062"/>
                </a:lnTo>
                <a:lnTo>
                  <a:pt x="1055488" y="885250"/>
                </a:lnTo>
                <a:lnTo>
                  <a:pt x="1055025" y="848588"/>
                </a:lnTo>
                <a:lnTo>
                  <a:pt x="1055264" y="827304"/>
                </a:lnTo>
                <a:lnTo>
                  <a:pt x="1055169" y="816525"/>
                </a:lnTo>
                <a:lnTo>
                  <a:pt x="1054343" y="780267"/>
                </a:lnTo>
                <a:lnTo>
                  <a:pt x="1054219" y="774816"/>
                </a:lnTo>
                <a:lnTo>
                  <a:pt x="1053822" y="735285"/>
                </a:lnTo>
                <a:lnTo>
                  <a:pt x="1053772" y="622562"/>
                </a:lnTo>
                <a:lnTo>
                  <a:pt x="681635" y="622562"/>
                </a:lnTo>
                <a:lnTo>
                  <a:pt x="681591" y="615302"/>
                </a:lnTo>
                <a:lnTo>
                  <a:pt x="681311" y="607979"/>
                </a:lnTo>
                <a:lnTo>
                  <a:pt x="681284" y="606772"/>
                </a:lnTo>
                <a:lnTo>
                  <a:pt x="680957" y="605602"/>
                </a:lnTo>
                <a:close/>
              </a:path>
              <a:path w="1056004" h="1948179">
                <a:moveTo>
                  <a:pt x="718822" y="811"/>
                </a:moveTo>
                <a:lnTo>
                  <a:pt x="680853" y="5166"/>
                </a:lnTo>
                <a:lnTo>
                  <a:pt x="660963" y="63006"/>
                </a:lnTo>
                <a:lnTo>
                  <a:pt x="660963" y="101951"/>
                </a:lnTo>
                <a:lnTo>
                  <a:pt x="662637" y="147528"/>
                </a:lnTo>
                <a:lnTo>
                  <a:pt x="664624" y="193100"/>
                </a:lnTo>
                <a:lnTo>
                  <a:pt x="666838" y="239210"/>
                </a:lnTo>
                <a:lnTo>
                  <a:pt x="671613" y="335209"/>
                </a:lnTo>
                <a:lnTo>
                  <a:pt x="674005" y="386183"/>
                </a:lnTo>
                <a:lnTo>
                  <a:pt x="676288" y="439863"/>
                </a:lnTo>
                <a:lnTo>
                  <a:pt x="678276" y="494060"/>
                </a:lnTo>
                <a:lnTo>
                  <a:pt x="678377" y="496792"/>
                </a:lnTo>
                <a:lnTo>
                  <a:pt x="680124" y="555376"/>
                </a:lnTo>
                <a:lnTo>
                  <a:pt x="680187" y="557511"/>
                </a:lnTo>
                <a:lnTo>
                  <a:pt x="681258" y="605602"/>
                </a:lnTo>
                <a:lnTo>
                  <a:pt x="681284" y="606772"/>
                </a:lnTo>
                <a:lnTo>
                  <a:pt x="681544" y="607703"/>
                </a:lnTo>
                <a:lnTo>
                  <a:pt x="681474" y="615302"/>
                </a:lnTo>
                <a:lnTo>
                  <a:pt x="681635" y="622562"/>
                </a:lnTo>
                <a:lnTo>
                  <a:pt x="1053772" y="622562"/>
                </a:lnTo>
                <a:lnTo>
                  <a:pt x="1053646" y="557511"/>
                </a:lnTo>
                <a:lnTo>
                  <a:pt x="1052856" y="483037"/>
                </a:lnTo>
                <a:lnTo>
                  <a:pt x="1051292" y="425244"/>
                </a:lnTo>
                <a:lnTo>
                  <a:pt x="1051194" y="421819"/>
                </a:lnTo>
                <a:lnTo>
                  <a:pt x="1051112" y="418957"/>
                </a:lnTo>
                <a:lnTo>
                  <a:pt x="1049645" y="375755"/>
                </a:lnTo>
                <a:lnTo>
                  <a:pt x="1048380" y="341759"/>
                </a:lnTo>
                <a:lnTo>
                  <a:pt x="1047316" y="310863"/>
                </a:lnTo>
                <a:lnTo>
                  <a:pt x="1046453" y="276962"/>
                </a:lnTo>
                <a:lnTo>
                  <a:pt x="1045873" y="239210"/>
                </a:lnTo>
                <a:lnTo>
                  <a:pt x="1045792" y="233952"/>
                </a:lnTo>
                <a:lnTo>
                  <a:pt x="1045336" y="176186"/>
                </a:lnTo>
                <a:lnTo>
                  <a:pt x="1045333" y="42274"/>
                </a:lnTo>
                <a:lnTo>
                  <a:pt x="1043079" y="27442"/>
                </a:lnTo>
                <a:lnTo>
                  <a:pt x="1037263" y="16262"/>
                </a:lnTo>
                <a:lnTo>
                  <a:pt x="1027420" y="8344"/>
                </a:lnTo>
                <a:lnTo>
                  <a:pt x="1013083" y="3301"/>
                </a:lnTo>
                <a:lnTo>
                  <a:pt x="1011178" y="2539"/>
                </a:lnTo>
                <a:lnTo>
                  <a:pt x="867488" y="2539"/>
                </a:lnTo>
                <a:lnTo>
                  <a:pt x="772271" y="1650"/>
                </a:lnTo>
                <a:lnTo>
                  <a:pt x="718822" y="811"/>
                </a:lnTo>
                <a:close/>
              </a:path>
              <a:path w="1056004" h="1948179">
                <a:moveTo>
                  <a:pt x="681284" y="606772"/>
                </a:moveTo>
                <a:lnTo>
                  <a:pt x="681474" y="615302"/>
                </a:lnTo>
                <a:lnTo>
                  <a:pt x="681544" y="607703"/>
                </a:lnTo>
                <a:lnTo>
                  <a:pt x="681284" y="606772"/>
                </a:lnTo>
                <a:close/>
              </a:path>
              <a:path w="1056004" h="1948179">
                <a:moveTo>
                  <a:pt x="367115" y="513923"/>
                </a:moveTo>
                <a:lnTo>
                  <a:pt x="366785" y="521284"/>
                </a:lnTo>
                <a:lnTo>
                  <a:pt x="365057" y="583589"/>
                </a:lnTo>
                <a:lnTo>
                  <a:pt x="366022" y="567042"/>
                </a:lnTo>
                <a:lnTo>
                  <a:pt x="366191" y="557511"/>
                </a:lnTo>
                <a:lnTo>
                  <a:pt x="367115" y="513923"/>
                </a:lnTo>
                <a:close/>
              </a:path>
              <a:path w="1056004" h="1948179">
                <a:moveTo>
                  <a:pt x="366022" y="567042"/>
                </a:moveTo>
                <a:lnTo>
                  <a:pt x="365057" y="583589"/>
                </a:lnTo>
                <a:lnTo>
                  <a:pt x="365728" y="583589"/>
                </a:lnTo>
                <a:lnTo>
                  <a:pt x="366022" y="567042"/>
                </a:lnTo>
                <a:close/>
              </a:path>
              <a:path w="1056004" h="1948179">
                <a:moveTo>
                  <a:pt x="370029" y="494060"/>
                </a:moveTo>
                <a:lnTo>
                  <a:pt x="367540" y="494060"/>
                </a:lnTo>
                <a:lnTo>
                  <a:pt x="366229" y="555376"/>
                </a:lnTo>
                <a:lnTo>
                  <a:pt x="366022" y="567042"/>
                </a:lnTo>
                <a:lnTo>
                  <a:pt x="368691" y="521284"/>
                </a:lnTo>
                <a:lnTo>
                  <a:pt x="370029" y="494060"/>
                </a:lnTo>
                <a:close/>
              </a:path>
              <a:path w="1056004" h="1948179">
                <a:moveTo>
                  <a:pt x="1008954" y="1650"/>
                </a:moveTo>
                <a:lnTo>
                  <a:pt x="999860" y="1650"/>
                </a:lnTo>
                <a:lnTo>
                  <a:pt x="904966" y="2539"/>
                </a:lnTo>
                <a:lnTo>
                  <a:pt x="1011178" y="2539"/>
                </a:lnTo>
                <a:lnTo>
                  <a:pt x="1008954" y="1650"/>
                </a:lnTo>
                <a:close/>
              </a:path>
            </a:pathLst>
          </a:custGeom>
          <a:solidFill>
            <a:srgbClr val="000000"/>
          </a:solidFill>
        </p:spPr>
        <p:txBody>
          <a:bodyPr wrap="square" lIns="0" tIns="0" rIns="0" bIns="0" rtlCol="0"/>
          <a:lstStyle/>
          <a:p>
            <a:endParaRPr/>
          </a:p>
        </p:txBody>
      </p:sp>
      <p:sp>
        <p:nvSpPr>
          <p:cNvPr id="6" name="object 6"/>
          <p:cNvSpPr/>
          <p:nvPr/>
        </p:nvSpPr>
        <p:spPr>
          <a:xfrm>
            <a:off x="8227398" y="2033459"/>
            <a:ext cx="848994" cy="1955164"/>
          </a:xfrm>
          <a:custGeom>
            <a:avLst/>
            <a:gdLst/>
            <a:ahLst/>
            <a:cxnLst/>
            <a:rect l="l" t="t" r="r" b="b"/>
            <a:pathLst>
              <a:path w="848995" h="1955164">
                <a:moveTo>
                  <a:pt x="189529" y="0"/>
                </a:moveTo>
                <a:lnTo>
                  <a:pt x="125126" y="2576"/>
                </a:lnTo>
                <a:lnTo>
                  <a:pt x="68742" y="9720"/>
                </a:lnTo>
                <a:lnTo>
                  <a:pt x="28475" y="22887"/>
                </a:lnTo>
                <a:lnTo>
                  <a:pt x="12423" y="43536"/>
                </a:lnTo>
                <a:lnTo>
                  <a:pt x="12423" y="63429"/>
                </a:lnTo>
                <a:lnTo>
                  <a:pt x="17406" y="102153"/>
                </a:lnTo>
                <a:lnTo>
                  <a:pt x="19980" y="138857"/>
                </a:lnTo>
                <a:lnTo>
                  <a:pt x="20226" y="179296"/>
                </a:lnTo>
                <a:lnTo>
                  <a:pt x="18226" y="229225"/>
                </a:lnTo>
                <a:lnTo>
                  <a:pt x="16567" y="260960"/>
                </a:lnTo>
                <a:lnTo>
                  <a:pt x="15527" y="294711"/>
                </a:lnTo>
                <a:lnTo>
                  <a:pt x="15464" y="331177"/>
                </a:lnTo>
                <a:lnTo>
                  <a:pt x="16552" y="365170"/>
                </a:lnTo>
                <a:lnTo>
                  <a:pt x="18214" y="408191"/>
                </a:lnTo>
                <a:lnTo>
                  <a:pt x="18536" y="441282"/>
                </a:lnTo>
                <a:lnTo>
                  <a:pt x="17913" y="603554"/>
                </a:lnTo>
                <a:lnTo>
                  <a:pt x="17615" y="654646"/>
                </a:lnTo>
                <a:lnTo>
                  <a:pt x="17198" y="715004"/>
                </a:lnTo>
                <a:lnTo>
                  <a:pt x="16753" y="767465"/>
                </a:lnTo>
                <a:lnTo>
                  <a:pt x="16286" y="813538"/>
                </a:lnTo>
                <a:lnTo>
                  <a:pt x="15774" y="856708"/>
                </a:lnTo>
                <a:lnTo>
                  <a:pt x="14710" y="931072"/>
                </a:lnTo>
                <a:lnTo>
                  <a:pt x="13954" y="977069"/>
                </a:lnTo>
                <a:lnTo>
                  <a:pt x="13246" y="1016897"/>
                </a:lnTo>
                <a:lnTo>
                  <a:pt x="12483" y="1057957"/>
                </a:lnTo>
                <a:lnTo>
                  <a:pt x="10826" y="1144987"/>
                </a:lnTo>
                <a:lnTo>
                  <a:pt x="8847" y="1251062"/>
                </a:lnTo>
                <a:lnTo>
                  <a:pt x="7781" y="1310690"/>
                </a:lnTo>
                <a:lnTo>
                  <a:pt x="6648" y="1376512"/>
                </a:lnTo>
                <a:lnTo>
                  <a:pt x="5937" y="1429635"/>
                </a:lnTo>
                <a:lnTo>
                  <a:pt x="5210" y="1478547"/>
                </a:lnTo>
                <a:lnTo>
                  <a:pt x="5149" y="1482602"/>
                </a:lnTo>
                <a:lnTo>
                  <a:pt x="4817" y="1532626"/>
                </a:lnTo>
                <a:lnTo>
                  <a:pt x="4848" y="1539819"/>
                </a:lnTo>
                <a:lnTo>
                  <a:pt x="5397" y="1588225"/>
                </a:lnTo>
                <a:lnTo>
                  <a:pt x="7457" y="1640959"/>
                </a:lnTo>
                <a:lnTo>
                  <a:pt x="7295" y="1679961"/>
                </a:lnTo>
                <a:lnTo>
                  <a:pt x="4742" y="1735245"/>
                </a:lnTo>
                <a:lnTo>
                  <a:pt x="1683" y="1797530"/>
                </a:lnTo>
                <a:lnTo>
                  <a:pt x="0" y="1857534"/>
                </a:lnTo>
                <a:lnTo>
                  <a:pt x="1576" y="1905977"/>
                </a:lnTo>
                <a:lnTo>
                  <a:pt x="15459" y="1942526"/>
                </a:lnTo>
                <a:lnTo>
                  <a:pt x="63670" y="1955150"/>
                </a:lnTo>
                <a:lnTo>
                  <a:pt x="66990" y="1953471"/>
                </a:lnTo>
                <a:lnTo>
                  <a:pt x="88752" y="1949139"/>
                </a:lnTo>
                <a:lnTo>
                  <a:pt x="122367" y="1946576"/>
                </a:lnTo>
                <a:lnTo>
                  <a:pt x="166024" y="1945445"/>
                </a:lnTo>
                <a:lnTo>
                  <a:pt x="690991" y="1945445"/>
                </a:lnTo>
                <a:lnTo>
                  <a:pt x="712005" y="1944079"/>
                </a:lnTo>
                <a:lnTo>
                  <a:pt x="756474" y="1938723"/>
                </a:lnTo>
                <a:lnTo>
                  <a:pt x="801328" y="1927477"/>
                </a:lnTo>
                <a:lnTo>
                  <a:pt x="829007" y="1896708"/>
                </a:lnTo>
                <a:lnTo>
                  <a:pt x="840189" y="1840096"/>
                </a:lnTo>
                <a:lnTo>
                  <a:pt x="842427" y="1816173"/>
                </a:lnTo>
                <a:lnTo>
                  <a:pt x="844817" y="1792718"/>
                </a:lnTo>
                <a:lnTo>
                  <a:pt x="847278" y="1770272"/>
                </a:lnTo>
                <a:lnTo>
                  <a:pt x="846916" y="1735245"/>
                </a:lnTo>
                <a:lnTo>
                  <a:pt x="846811" y="1725139"/>
                </a:lnTo>
                <a:lnTo>
                  <a:pt x="847895" y="1687070"/>
                </a:lnTo>
                <a:lnTo>
                  <a:pt x="848671" y="1649152"/>
                </a:lnTo>
                <a:lnTo>
                  <a:pt x="847278" y="1604476"/>
                </a:lnTo>
                <a:lnTo>
                  <a:pt x="833561" y="1559862"/>
                </a:lnTo>
                <a:lnTo>
                  <a:pt x="806705" y="1539819"/>
                </a:lnTo>
                <a:lnTo>
                  <a:pt x="514993" y="1539819"/>
                </a:lnTo>
                <a:lnTo>
                  <a:pt x="511405" y="1539114"/>
                </a:lnTo>
                <a:lnTo>
                  <a:pt x="514229" y="1539114"/>
                </a:lnTo>
                <a:lnTo>
                  <a:pt x="463081" y="1537591"/>
                </a:lnTo>
                <a:lnTo>
                  <a:pt x="447203" y="1537329"/>
                </a:lnTo>
                <a:lnTo>
                  <a:pt x="397629" y="1534839"/>
                </a:lnTo>
                <a:lnTo>
                  <a:pt x="399275" y="1504175"/>
                </a:lnTo>
                <a:lnTo>
                  <a:pt x="397072" y="1478547"/>
                </a:lnTo>
                <a:lnTo>
                  <a:pt x="397821" y="1453923"/>
                </a:lnTo>
                <a:lnTo>
                  <a:pt x="399507" y="1430386"/>
                </a:lnTo>
                <a:lnTo>
                  <a:pt x="400112" y="1408015"/>
                </a:lnTo>
                <a:lnTo>
                  <a:pt x="399994" y="1339495"/>
                </a:lnTo>
                <a:lnTo>
                  <a:pt x="399894" y="1310690"/>
                </a:lnTo>
                <a:lnTo>
                  <a:pt x="399776" y="1251062"/>
                </a:lnTo>
                <a:lnTo>
                  <a:pt x="400112" y="1178401"/>
                </a:lnTo>
                <a:lnTo>
                  <a:pt x="401235" y="1110723"/>
                </a:lnTo>
                <a:lnTo>
                  <a:pt x="404241" y="1039939"/>
                </a:lnTo>
                <a:lnTo>
                  <a:pt x="407360" y="977392"/>
                </a:lnTo>
                <a:lnTo>
                  <a:pt x="407952" y="937646"/>
                </a:lnTo>
                <a:lnTo>
                  <a:pt x="408050" y="931072"/>
                </a:lnTo>
                <a:lnTo>
                  <a:pt x="407205" y="897802"/>
                </a:lnTo>
                <a:lnTo>
                  <a:pt x="407120" y="894469"/>
                </a:lnTo>
                <a:lnTo>
                  <a:pt x="405382" y="861071"/>
                </a:lnTo>
                <a:lnTo>
                  <a:pt x="403643" y="824368"/>
                </a:lnTo>
                <a:lnTo>
                  <a:pt x="402714" y="777849"/>
                </a:lnTo>
                <a:lnTo>
                  <a:pt x="403375" y="717661"/>
                </a:lnTo>
                <a:lnTo>
                  <a:pt x="403404" y="715004"/>
                </a:lnTo>
                <a:lnTo>
                  <a:pt x="405033" y="654646"/>
                </a:lnTo>
                <a:lnTo>
                  <a:pt x="406682" y="604899"/>
                </a:lnTo>
                <a:lnTo>
                  <a:pt x="408137" y="562226"/>
                </a:lnTo>
                <a:lnTo>
                  <a:pt x="409186" y="523091"/>
                </a:lnTo>
                <a:lnTo>
                  <a:pt x="409614" y="483955"/>
                </a:lnTo>
                <a:lnTo>
                  <a:pt x="409306" y="451373"/>
                </a:lnTo>
                <a:lnTo>
                  <a:pt x="409210" y="441282"/>
                </a:lnTo>
                <a:lnTo>
                  <a:pt x="407759" y="391535"/>
                </a:lnTo>
                <a:lnTo>
                  <a:pt x="405050" y="331177"/>
                </a:lnTo>
                <a:lnTo>
                  <a:pt x="403134" y="283439"/>
                </a:lnTo>
                <a:lnTo>
                  <a:pt x="402065" y="240207"/>
                </a:lnTo>
                <a:lnTo>
                  <a:pt x="401456" y="196660"/>
                </a:lnTo>
                <a:lnTo>
                  <a:pt x="400921" y="147978"/>
                </a:lnTo>
                <a:lnTo>
                  <a:pt x="400921" y="118965"/>
                </a:lnTo>
                <a:lnTo>
                  <a:pt x="400781" y="108887"/>
                </a:lnTo>
                <a:lnTo>
                  <a:pt x="400538" y="102153"/>
                </a:lnTo>
                <a:lnTo>
                  <a:pt x="400412" y="98653"/>
                </a:lnTo>
                <a:lnTo>
                  <a:pt x="399885" y="88418"/>
                </a:lnTo>
                <a:lnTo>
                  <a:pt x="399275" y="78341"/>
                </a:lnTo>
                <a:lnTo>
                  <a:pt x="399309" y="56738"/>
                </a:lnTo>
                <a:lnTo>
                  <a:pt x="400820" y="42284"/>
                </a:lnTo>
                <a:lnTo>
                  <a:pt x="398455" y="30318"/>
                </a:lnTo>
                <a:lnTo>
                  <a:pt x="386861" y="16174"/>
                </a:lnTo>
                <a:lnTo>
                  <a:pt x="379440" y="8704"/>
                </a:lnTo>
                <a:lnTo>
                  <a:pt x="372828" y="6214"/>
                </a:lnTo>
                <a:lnTo>
                  <a:pt x="365380" y="6214"/>
                </a:lnTo>
                <a:lnTo>
                  <a:pt x="349877" y="5097"/>
                </a:lnTo>
                <a:lnTo>
                  <a:pt x="310003" y="2717"/>
                </a:lnTo>
                <a:lnTo>
                  <a:pt x="253854" y="532"/>
                </a:lnTo>
                <a:lnTo>
                  <a:pt x="189529" y="0"/>
                </a:lnTo>
                <a:close/>
              </a:path>
              <a:path w="848995" h="1955164">
                <a:moveTo>
                  <a:pt x="690991" y="1945445"/>
                </a:moveTo>
                <a:lnTo>
                  <a:pt x="220770" y="1945445"/>
                </a:lnTo>
                <a:lnTo>
                  <a:pt x="537429" y="1949855"/>
                </a:lnTo>
                <a:lnTo>
                  <a:pt x="600671" y="1949308"/>
                </a:lnTo>
                <a:lnTo>
                  <a:pt x="659466" y="1947495"/>
                </a:lnTo>
                <a:lnTo>
                  <a:pt x="690991" y="1945445"/>
                </a:lnTo>
                <a:close/>
              </a:path>
              <a:path w="848995" h="1955164">
                <a:moveTo>
                  <a:pt x="665410" y="1534460"/>
                </a:moveTo>
                <a:lnTo>
                  <a:pt x="634666" y="1534460"/>
                </a:lnTo>
                <a:lnTo>
                  <a:pt x="615528" y="1535682"/>
                </a:lnTo>
                <a:lnTo>
                  <a:pt x="594837" y="1537591"/>
                </a:lnTo>
                <a:lnTo>
                  <a:pt x="594060" y="1537591"/>
                </a:lnTo>
                <a:lnTo>
                  <a:pt x="565925" y="1539114"/>
                </a:lnTo>
                <a:lnTo>
                  <a:pt x="514993" y="1539819"/>
                </a:lnTo>
                <a:lnTo>
                  <a:pt x="806705" y="1539819"/>
                </a:lnTo>
                <a:lnTo>
                  <a:pt x="804812" y="1538406"/>
                </a:lnTo>
                <a:lnTo>
                  <a:pt x="803225" y="1538168"/>
                </a:lnTo>
                <a:lnTo>
                  <a:pt x="680313" y="1538168"/>
                </a:lnTo>
                <a:lnTo>
                  <a:pt x="707740" y="1536158"/>
                </a:lnTo>
                <a:lnTo>
                  <a:pt x="665410" y="1534460"/>
                </a:lnTo>
                <a:close/>
              </a:path>
              <a:path w="848995" h="1955164">
                <a:moveTo>
                  <a:pt x="766225" y="1532626"/>
                </a:moveTo>
                <a:lnTo>
                  <a:pt x="722993" y="1535040"/>
                </a:lnTo>
                <a:lnTo>
                  <a:pt x="707740" y="1536158"/>
                </a:lnTo>
                <a:lnTo>
                  <a:pt x="716691" y="1536517"/>
                </a:lnTo>
                <a:lnTo>
                  <a:pt x="707511" y="1536657"/>
                </a:lnTo>
                <a:lnTo>
                  <a:pt x="698491" y="1537028"/>
                </a:lnTo>
                <a:lnTo>
                  <a:pt x="685428" y="1537793"/>
                </a:lnTo>
                <a:lnTo>
                  <a:pt x="680313" y="1538168"/>
                </a:lnTo>
                <a:lnTo>
                  <a:pt x="803225" y="1538168"/>
                </a:lnTo>
                <a:lnTo>
                  <a:pt x="766225" y="1532626"/>
                </a:lnTo>
                <a:close/>
              </a:path>
              <a:path w="848995" h="1955164">
                <a:moveTo>
                  <a:pt x="707740" y="1536158"/>
                </a:moveTo>
                <a:lnTo>
                  <a:pt x="685428" y="1537793"/>
                </a:lnTo>
                <a:lnTo>
                  <a:pt x="698491" y="1537028"/>
                </a:lnTo>
                <a:lnTo>
                  <a:pt x="707511" y="1536657"/>
                </a:lnTo>
                <a:lnTo>
                  <a:pt x="716691" y="1536517"/>
                </a:lnTo>
                <a:lnTo>
                  <a:pt x="707740" y="1536158"/>
                </a:lnTo>
                <a:close/>
              </a:path>
            </a:pathLst>
          </a:custGeom>
          <a:solidFill>
            <a:srgbClr val="000000"/>
          </a:solidFill>
        </p:spPr>
        <p:txBody>
          <a:bodyPr wrap="square" lIns="0" tIns="0" rIns="0" bIns="0" rtlCol="0"/>
          <a:lstStyle/>
          <a:p>
            <a:endParaRPr/>
          </a:p>
        </p:txBody>
      </p:sp>
      <p:sp>
        <p:nvSpPr>
          <p:cNvPr id="7" name="object 7"/>
          <p:cNvSpPr/>
          <p:nvPr/>
        </p:nvSpPr>
        <p:spPr>
          <a:xfrm>
            <a:off x="4546636" y="2032005"/>
            <a:ext cx="955675" cy="1936750"/>
          </a:xfrm>
          <a:custGeom>
            <a:avLst/>
            <a:gdLst/>
            <a:ahLst/>
            <a:cxnLst/>
            <a:rect l="l" t="t" r="r" b="b"/>
            <a:pathLst>
              <a:path w="955675" h="1936750">
                <a:moveTo>
                  <a:pt x="266110" y="1440024"/>
                </a:moveTo>
                <a:lnTo>
                  <a:pt x="212478" y="1441694"/>
                </a:lnTo>
                <a:lnTo>
                  <a:pt x="160191" y="1448814"/>
                </a:lnTo>
                <a:lnTo>
                  <a:pt x="107149" y="1459240"/>
                </a:lnTo>
                <a:lnTo>
                  <a:pt x="27792" y="1475689"/>
                </a:lnTo>
                <a:lnTo>
                  <a:pt x="16261" y="1477934"/>
                </a:lnTo>
                <a:lnTo>
                  <a:pt x="4965" y="1479945"/>
                </a:lnTo>
                <a:lnTo>
                  <a:pt x="3319" y="1479945"/>
                </a:lnTo>
                <a:lnTo>
                  <a:pt x="1645" y="1480756"/>
                </a:lnTo>
                <a:lnTo>
                  <a:pt x="0" y="1481596"/>
                </a:lnTo>
                <a:lnTo>
                  <a:pt x="2482" y="1492367"/>
                </a:lnTo>
                <a:lnTo>
                  <a:pt x="9408" y="1520446"/>
                </a:lnTo>
                <a:lnTo>
                  <a:pt x="12831" y="1535382"/>
                </a:lnTo>
                <a:lnTo>
                  <a:pt x="26054" y="1597636"/>
                </a:lnTo>
                <a:lnTo>
                  <a:pt x="41930" y="1643358"/>
                </a:lnTo>
                <a:lnTo>
                  <a:pt x="62901" y="1687180"/>
                </a:lnTo>
                <a:lnTo>
                  <a:pt x="88539" y="1728721"/>
                </a:lnTo>
                <a:lnTo>
                  <a:pt x="118413" y="1767601"/>
                </a:lnTo>
                <a:lnTo>
                  <a:pt x="152092" y="1803442"/>
                </a:lnTo>
                <a:lnTo>
                  <a:pt x="189146" y="1835863"/>
                </a:lnTo>
                <a:lnTo>
                  <a:pt x="229145" y="1864485"/>
                </a:lnTo>
                <a:lnTo>
                  <a:pt x="271658" y="1888927"/>
                </a:lnTo>
                <a:lnTo>
                  <a:pt x="316255" y="1908810"/>
                </a:lnTo>
                <a:lnTo>
                  <a:pt x="362505" y="1923755"/>
                </a:lnTo>
                <a:lnTo>
                  <a:pt x="409978" y="1933382"/>
                </a:lnTo>
                <a:lnTo>
                  <a:pt x="458771" y="1936683"/>
                </a:lnTo>
                <a:lnTo>
                  <a:pt x="514645" y="1935099"/>
                </a:lnTo>
                <a:lnTo>
                  <a:pt x="561408" y="1928378"/>
                </a:lnTo>
                <a:lnTo>
                  <a:pt x="602480" y="1916081"/>
                </a:lnTo>
                <a:lnTo>
                  <a:pt x="641281" y="1897771"/>
                </a:lnTo>
                <a:lnTo>
                  <a:pt x="681230" y="1873011"/>
                </a:lnTo>
                <a:lnTo>
                  <a:pt x="725748" y="1841363"/>
                </a:lnTo>
                <a:lnTo>
                  <a:pt x="784792" y="1795190"/>
                </a:lnTo>
                <a:lnTo>
                  <a:pt x="828060" y="1754356"/>
                </a:lnTo>
                <a:lnTo>
                  <a:pt x="859341" y="1716190"/>
                </a:lnTo>
                <a:lnTo>
                  <a:pt x="882425" y="1678024"/>
                </a:lnTo>
                <a:lnTo>
                  <a:pt x="901102" y="1637189"/>
                </a:lnTo>
                <a:lnTo>
                  <a:pt x="919160" y="1591017"/>
                </a:lnTo>
                <a:lnTo>
                  <a:pt x="928771" y="1555373"/>
                </a:lnTo>
                <a:lnTo>
                  <a:pt x="466191" y="1555373"/>
                </a:lnTo>
                <a:lnTo>
                  <a:pt x="438052" y="1554221"/>
                </a:lnTo>
                <a:lnTo>
                  <a:pt x="397267" y="1538235"/>
                </a:lnTo>
                <a:lnTo>
                  <a:pt x="359689" y="1496466"/>
                </a:lnTo>
                <a:lnTo>
                  <a:pt x="346700" y="1456286"/>
                </a:lnTo>
                <a:lnTo>
                  <a:pt x="344699" y="1449253"/>
                </a:lnTo>
                <a:lnTo>
                  <a:pt x="333121" y="1447603"/>
                </a:lnTo>
                <a:lnTo>
                  <a:pt x="323190" y="1445952"/>
                </a:lnTo>
                <a:lnTo>
                  <a:pt x="266110" y="1440024"/>
                </a:lnTo>
                <a:close/>
              </a:path>
              <a:path w="955675" h="1936750">
                <a:moveTo>
                  <a:pt x="782059" y="0"/>
                </a:moveTo>
                <a:lnTo>
                  <a:pt x="731667" y="195"/>
                </a:lnTo>
                <a:lnTo>
                  <a:pt x="678079" y="1288"/>
                </a:lnTo>
                <a:lnTo>
                  <a:pt x="621283" y="3653"/>
                </a:lnTo>
                <a:lnTo>
                  <a:pt x="561265" y="7668"/>
                </a:lnTo>
                <a:lnTo>
                  <a:pt x="529016" y="56601"/>
                </a:lnTo>
                <a:lnTo>
                  <a:pt x="530756" y="103016"/>
                </a:lnTo>
                <a:lnTo>
                  <a:pt x="530876" y="106225"/>
                </a:lnTo>
                <a:lnTo>
                  <a:pt x="532638" y="144045"/>
                </a:lnTo>
                <a:lnTo>
                  <a:pt x="534211" y="170876"/>
                </a:lnTo>
                <a:lnTo>
                  <a:pt x="534289" y="172206"/>
                </a:lnTo>
                <a:lnTo>
                  <a:pt x="535819" y="192855"/>
                </a:lnTo>
                <a:lnTo>
                  <a:pt x="537217" y="208139"/>
                </a:lnTo>
                <a:lnTo>
                  <a:pt x="538469" y="220203"/>
                </a:lnTo>
                <a:lnTo>
                  <a:pt x="539567" y="231194"/>
                </a:lnTo>
                <a:lnTo>
                  <a:pt x="541809" y="279192"/>
                </a:lnTo>
                <a:lnTo>
                  <a:pt x="542317" y="345173"/>
                </a:lnTo>
                <a:lnTo>
                  <a:pt x="542323" y="405190"/>
                </a:lnTo>
                <a:lnTo>
                  <a:pt x="542568" y="435373"/>
                </a:lnTo>
                <a:lnTo>
                  <a:pt x="543470" y="476880"/>
                </a:lnTo>
                <a:lnTo>
                  <a:pt x="544739" y="517056"/>
                </a:lnTo>
                <a:lnTo>
                  <a:pt x="544823" y="519715"/>
                </a:lnTo>
                <a:lnTo>
                  <a:pt x="546504" y="564273"/>
                </a:lnTo>
                <a:lnTo>
                  <a:pt x="550357" y="660142"/>
                </a:lnTo>
                <a:lnTo>
                  <a:pt x="552283" y="712245"/>
                </a:lnTo>
                <a:lnTo>
                  <a:pt x="554044" y="767654"/>
                </a:lnTo>
                <a:lnTo>
                  <a:pt x="555517" y="826767"/>
                </a:lnTo>
                <a:lnTo>
                  <a:pt x="556580" y="889977"/>
                </a:lnTo>
                <a:lnTo>
                  <a:pt x="557109" y="957683"/>
                </a:lnTo>
                <a:lnTo>
                  <a:pt x="557559" y="986768"/>
                </a:lnTo>
                <a:lnTo>
                  <a:pt x="558213" y="1019946"/>
                </a:lnTo>
                <a:lnTo>
                  <a:pt x="558322" y="1025509"/>
                </a:lnTo>
                <a:lnTo>
                  <a:pt x="559052" y="1072014"/>
                </a:lnTo>
                <a:lnTo>
                  <a:pt x="559405" y="1124394"/>
                </a:lnTo>
                <a:lnTo>
                  <a:pt x="559034" y="1180758"/>
                </a:lnTo>
                <a:lnTo>
                  <a:pt x="557594" y="1239216"/>
                </a:lnTo>
                <a:lnTo>
                  <a:pt x="554741" y="1297876"/>
                </a:lnTo>
                <a:lnTo>
                  <a:pt x="550129" y="1354848"/>
                </a:lnTo>
                <a:lnTo>
                  <a:pt x="543413" y="1408243"/>
                </a:lnTo>
                <a:lnTo>
                  <a:pt x="534213" y="1456286"/>
                </a:lnTo>
                <a:lnTo>
                  <a:pt x="522368" y="1496466"/>
                </a:lnTo>
                <a:lnTo>
                  <a:pt x="488605" y="1548228"/>
                </a:lnTo>
                <a:lnTo>
                  <a:pt x="466191" y="1555373"/>
                </a:lnTo>
                <a:lnTo>
                  <a:pt x="928771" y="1555373"/>
                </a:lnTo>
                <a:lnTo>
                  <a:pt x="934559" y="1529060"/>
                </a:lnTo>
                <a:lnTo>
                  <a:pt x="940902" y="1496836"/>
                </a:lnTo>
                <a:lnTo>
                  <a:pt x="945507" y="1473811"/>
                </a:lnTo>
                <a:lnTo>
                  <a:pt x="949917" y="1419462"/>
                </a:lnTo>
                <a:lnTo>
                  <a:pt x="951589" y="1374247"/>
                </a:lnTo>
                <a:lnTo>
                  <a:pt x="952945" y="1320501"/>
                </a:lnTo>
                <a:lnTo>
                  <a:pt x="953989" y="1260972"/>
                </a:lnTo>
                <a:lnTo>
                  <a:pt x="954723" y="1198405"/>
                </a:lnTo>
                <a:lnTo>
                  <a:pt x="955152" y="1135548"/>
                </a:lnTo>
                <a:lnTo>
                  <a:pt x="955270" y="1072014"/>
                </a:lnTo>
                <a:lnTo>
                  <a:pt x="955127" y="1025509"/>
                </a:lnTo>
                <a:lnTo>
                  <a:pt x="955110" y="1019946"/>
                </a:lnTo>
                <a:lnTo>
                  <a:pt x="954646" y="972695"/>
                </a:lnTo>
                <a:lnTo>
                  <a:pt x="953892" y="936140"/>
                </a:lnTo>
                <a:lnTo>
                  <a:pt x="951922" y="876589"/>
                </a:lnTo>
                <a:lnTo>
                  <a:pt x="950054" y="816320"/>
                </a:lnTo>
                <a:lnTo>
                  <a:pt x="948290" y="755698"/>
                </a:lnTo>
                <a:lnTo>
                  <a:pt x="946634" y="695093"/>
                </a:lnTo>
                <a:lnTo>
                  <a:pt x="945089" y="634873"/>
                </a:lnTo>
                <a:lnTo>
                  <a:pt x="943661" y="575404"/>
                </a:lnTo>
                <a:lnTo>
                  <a:pt x="942411" y="519715"/>
                </a:lnTo>
                <a:lnTo>
                  <a:pt x="941164" y="460195"/>
                </a:lnTo>
                <a:lnTo>
                  <a:pt x="940103" y="405190"/>
                </a:lnTo>
                <a:lnTo>
                  <a:pt x="939172" y="352409"/>
                </a:lnTo>
                <a:lnTo>
                  <a:pt x="938456" y="307353"/>
                </a:lnTo>
                <a:lnTo>
                  <a:pt x="937763" y="258542"/>
                </a:lnTo>
                <a:lnTo>
                  <a:pt x="937301" y="220203"/>
                </a:lnTo>
                <a:lnTo>
                  <a:pt x="936830" y="172206"/>
                </a:lnTo>
                <a:lnTo>
                  <a:pt x="936512" y="103016"/>
                </a:lnTo>
                <a:lnTo>
                  <a:pt x="939188" y="87082"/>
                </a:lnTo>
                <a:lnTo>
                  <a:pt x="941788" y="52026"/>
                </a:lnTo>
                <a:lnTo>
                  <a:pt x="936171" y="16971"/>
                </a:lnTo>
                <a:lnTo>
                  <a:pt x="914194" y="1037"/>
                </a:lnTo>
                <a:lnTo>
                  <a:pt x="782059" y="0"/>
                </a:lnTo>
                <a:close/>
              </a:path>
            </a:pathLst>
          </a:custGeom>
          <a:solidFill>
            <a:srgbClr val="000000"/>
          </a:solidFill>
        </p:spPr>
        <p:txBody>
          <a:bodyPr wrap="square" lIns="0" tIns="0" rIns="0" bIns="0" rtlCol="0"/>
          <a:lstStyle/>
          <a:p>
            <a:endParaRPr/>
          </a:p>
        </p:txBody>
      </p:sp>
      <p:sp>
        <p:nvSpPr>
          <p:cNvPr id="8" name="object 8"/>
          <p:cNvSpPr/>
          <p:nvPr/>
        </p:nvSpPr>
        <p:spPr>
          <a:xfrm>
            <a:off x="9163056" y="2028090"/>
            <a:ext cx="868044" cy="1944370"/>
          </a:xfrm>
          <a:custGeom>
            <a:avLst/>
            <a:gdLst/>
            <a:ahLst/>
            <a:cxnLst/>
            <a:rect l="l" t="t" r="r" b="b"/>
            <a:pathLst>
              <a:path w="868045" h="1944370">
                <a:moveTo>
                  <a:pt x="101021" y="5896"/>
                </a:moveTo>
                <a:lnTo>
                  <a:pt x="84533" y="5896"/>
                </a:lnTo>
                <a:lnTo>
                  <a:pt x="68175" y="6630"/>
                </a:lnTo>
                <a:lnTo>
                  <a:pt x="70127" y="6630"/>
                </a:lnTo>
                <a:lnTo>
                  <a:pt x="54311" y="9729"/>
                </a:lnTo>
                <a:lnTo>
                  <a:pt x="11846" y="69133"/>
                </a:lnTo>
                <a:lnTo>
                  <a:pt x="3263" y="118417"/>
                </a:lnTo>
                <a:lnTo>
                  <a:pt x="0" y="173849"/>
                </a:lnTo>
                <a:lnTo>
                  <a:pt x="376" y="220517"/>
                </a:lnTo>
                <a:lnTo>
                  <a:pt x="465" y="231601"/>
                </a:lnTo>
                <a:lnTo>
                  <a:pt x="3070" y="287845"/>
                </a:lnTo>
                <a:lnTo>
                  <a:pt x="6225" y="338753"/>
                </a:lnTo>
                <a:lnTo>
                  <a:pt x="8339" y="380498"/>
                </a:lnTo>
                <a:lnTo>
                  <a:pt x="9681" y="426913"/>
                </a:lnTo>
                <a:lnTo>
                  <a:pt x="9736" y="428795"/>
                </a:lnTo>
                <a:lnTo>
                  <a:pt x="10683" y="476990"/>
                </a:lnTo>
                <a:lnTo>
                  <a:pt x="11282" y="525104"/>
                </a:lnTo>
                <a:lnTo>
                  <a:pt x="11636" y="573156"/>
                </a:lnTo>
                <a:lnTo>
                  <a:pt x="11847" y="621167"/>
                </a:lnTo>
                <a:lnTo>
                  <a:pt x="12018" y="669157"/>
                </a:lnTo>
                <a:lnTo>
                  <a:pt x="12177" y="702131"/>
                </a:lnTo>
                <a:lnTo>
                  <a:pt x="12218" y="710695"/>
                </a:lnTo>
                <a:lnTo>
                  <a:pt x="12332" y="727193"/>
                </a:lnTo>
                <a:lnTo>
                  <a:pt x="12399" y="735285"/>
                </a:lnTo>
                <a:lnTo>
                  <a:pt x="12494" y="746896"/>
                </a:lnTo>
                <a:lnTo>
                  <a:pt x="12617" y="761847"/>
                </a:lnTo>
                <a:lnTo>
                  <a:pt x="13180" y="804082"/>
                </a:lnTo>
                <a:lnTo>
                  <a:pt x="14675" y="875959"/>
                </a:lnTo>
                <a:lnTo>
                  <a:pt x="16090" y="927807"/>
                </a:lnTo>
                <a:lnTo>
                  <a:pt x="17507" y="970730"/>
                </a:lnTo>
                <a:lnTo>
                  <a:pt x="21346" y="1065783"/>
                </a:lnTo>
                <a:lnTo>
                  <a:pt x="22346" y="1092839"/>
                </a:lnTo>
                <a:lnTo>
                  <a:pt x="23120" y="1120397"/>
                </a:lnTo>
                <a:lnTo>
                  <a:pt x="23667" y="1151907"/>
                </a:lnTo>
                <a:lnTo>
                  <a:pt x="23718" y="1159709"/>
                </a:lnTo>
                <a:lnTo>
                  <a:pt x="23799" y="1230805"/>
                </a:lnTo>
                <a:lnTo>
                  <a:pt x="23429" y="1270203"/>
                </a:lnTo>
                <a:lnTo>
                  <a:pt x="23312" y="1282648"/>
                </a:lnTo>
                <a:lnTo>
                  <a:pt x="22400" y="1345397"/>
                </a:lnTo>
                <a:lnTo>
                  <a:pt x="22295" y="1362814"/>
                </a:lnTo>
                <a:lnTo>
                  <a:pt x="22047" y="1371522"/>
                </a:lnTo>
                <a:lnTo>
                  <a:pt x="21563" y="1380230"/>
                </a:lnTo>
                <a:lnTo>
                  <a:pt x="20737" y="1432214"/>
                </a:lnTo>
                <a:lnTo>
                  <a:pt x="20718" y="1484314"/>
                </a:lnTo>
                <a:lnTo>
                  <a:pt x="21198" y="1518258"/>
                </a:lnTo>
                <a:lnTo>
                  <a:pt x="21266" y="1523080"/>
                </a:lnTo>
                <a:lnTo>
                  <a:pt x="21345" y="1528668"/>
                </a:lnTo>
                <a:lnTo>
                  <a:pt x="21436" y="1535067"/>
                </a:lnTo>
                <a:lnTo>
                  <a:pt x="21556" y="1540114"/>
                </a:lnTo>
                <a:lnTo>
                  <a:pt x="22787" y="1584569"/>
                </a:lnTo>
                <a:lnTo>
                  <a:pt x="22902" y="1588710"/>
                </a:lnTo>
                <a:lnTo>
                  <a:pt x="25007" y="1640929"/>
                </a:lnTo>
                <a:lnTo>
                  <a:pt x="27722" y="1693112"/>
                </a:lnTo>
                <a:lnTo>
                  <a:pt x="30998" y="1745218"/>
                </a:lnTo>
                <a:lnTo>
                  <a:pt x="34786" y="1797211"/>
                </a:lnTo>
                <a:lnTo>
                  <a:pt x="41644" y="1841721"/>
                </a:lnTo>
                <a:lnTo>
                  <a:pt x="45527" y="1860189"/>
                </a:lnTo>
                <a:lnTo>
                  <a:pt x="47001" y="1874676"/>
                </a:lnTo>
                <a:lnTo>
                  <a:pt x="46147" y="1887762"/>
                </a:lnTo>
                <a:lnTo>
                  <a:pt x="46225" y="1900533"/>
                </a:lnTo>
                <a:lnTo>
                  <a:pt x="70324" y="1936461"/>
                </a:lnTo>
                <a:lnTo>
                  <a:pt x="106705" y="1943927"/>
                </a:lnTo>
                <a:lnTo>
                  <a:pt x="165110" y="1940243"/>
                </a:lnTo>
                <a:lnTo>
                  <a:pt x="219288" y="1937591"/>
                </a:lnTo>
                <a:lnTo>
                  <a:pt x="269944" y="1935788"/>
                </a:lnTo>
                <a:lnTo>
                  <a:pt x="363520" y="1933986"/>
                </a:lnTo>
                <a:lnTo>
                  <a:pt x="539513" y="1932426"/>
                </a:lnTo>
                <a:lnTo>
                  <a:pt x="585309" y="1931383"/>
                </a:lnTo>
                <a:lnTo>
                  <a:pt x="633238" y="1929710"/>
                </a:lnTo>
                <a:lnTo>
                  <a:pt x="684005" y="1927220"/>
                </a:lnTo>
                <a:lnTo>
                  <a:pt x="738319" y="1923730"/>
                </a:lnTo>
                <a:lnTo>
                  <a:pt x="796885" y="1919055"/>
                </a:lnTo>
                <a:lnTo>
                  <a:pt x="848049" y="1901338"/>
                </a:lnTo>
                <a:lnTo>
                  <a:pt x="866321" y="1849418"/>
                </a:lnTo>
                <a:lnTo>
                  <a:pt x="867949" y="1800238"/>
                </a:lnTo>
                <a:lnTo>
                  <a:pt x="865008" y="1752566"/>
                </a:lnTo>
                <a:lnTo>
                  <a:pt x="860675" y="1705527"/>
                </a:lnTo>
                <a:lnTo>
                  <a:pt x="858129" y="1658245"/>
                </a:lnTo>
                <a:lnTo>
                  <a:pt x="860546" y="1609844"/>
                </a:lnTo>
                <a:lnTo>
                  <a:pt x="861191" y="1602412"/>
                </a:lnTo>
                <a:lnTo>
                  <a:pt x="861328" y="1588710"/>
                </a:lnTo>
                <a:lnTo>
                  <a:pt x="861369" y="1584569"/>
                </a:lnTo>
                <a:lnTo>
                  <a:pt x="858452" y="1562997"/>
                </a:lnTo>
                <a:lnTo>
                  <a:pt x="849806" y="1544376"/>
                </a:lnTo>
                <a:lnTo>
                  <a:pt x="849806" y="1543536"/>
                </a:lnTo>
                <a:lnTo>
                  <a:pt x="845844" y="1541466"/>
                </a:lnTo>
                <a:lnTo>
                  <a:pt x="558679" y="1541466"/>
                </a:lnTo>
                <a:lnTo>
                  <a:pt x="524642" y="1541260"/>
                </a:lnTo>
                <a:lnTo>
                  <a:pt x="436507" y="1537717"/>
                </a:lnTo>
                <a:lnTo>
                  <a:pt x="400133" y="1518258"/>
                </a:lnTo>
                <a:lnTo>
                  <a:pt x="390944" y="1440507"/>
                </a:lnTo>
                <a:lnTo>
                  <a:pt x="387188" y="1391648"/>
                </a:lnTo>
                <a:lnTo>
                  <a:pt x="385361" y="1350384"/>
                </a:lnTo>
                <a:lnTo>
                  <a:pt x="385257" y="1311606"/>
                </a:lnTo>
                <a:lnTo>
                  <a:pt x="386668" y="1270203"/>
                </a:lnTo>
                <a:lnTo>
                  <a:pt x="389389" y="1221064"/>
                </a:lnTo>
                <a:lnTo>
                  <a:pt x="413688" y="1183050"/>
                </a:lnTo>
                <a:lnTo>
                  <a:pt x="445602" y="1178789"/>
                </a:lnTo>
                <a:lnTo>
                  <a:pt x="506936" y="1173524"/>
                </a:lnTo>
                <a:lnTo>
                  <a:pt x="552225" y="1171231"/>
                </a:lnTo>
                <a:lnTo>
                  <a:pt x="822058" y="1171012"/>
                </a:lnTo>
                <a:lnTo>
                  <a:pt x="830077" y="1169962"/>
                </a:lnTo>
                <a:lnTo>
                  <a:pt x="847323" y="1159709"/>
                </a:lnTo>
                <a:lnTo>
                  <a:pt x="854397" y="1120886"/>
                </a:lnTo>
                <a:lnTo>
                  <a:pt x="854451" y="1058383"/>
                </a:lnTo>
                <a:lnTo>
                  <a:pt x="852094" y="996050"/>
                </a:lnTo>
                <a:lnTo>
                  <a:pt x="852216" y="970730"/>
                </a:lnTo>
                <a:lnTo>
                  <a:pt x="852289" y="955778"/>
                </a:lnTo>
                <a:lnTo>
                  <a:pt x="855695" y="917050"/>
                </a:lnTo>
                <a:lnTo>
                  <a:pt x="854765" y="880255"/>
                </a:lnTo>
                <a:lnTo>
                  <a:pt x="847323" y="804082"/>
                </a:lnTo>
                <a:lnTo>
                  <a:pt x="825926" y="770512"/>
                </a:lnTo>
                <a:lnTo>
                  <a:pt x="639371" y="768819"/>
                </a:lnTo>
                <a:lnTo>
                  <a:pt x="553362" y="766652"/>
                </a:lnTo>
                <a:lnTo>
                  <a:pt x="491883" y="765949"/>
                </a:lnTo>
                <a:lnTo>
                  <a:pt x="484435" y="765949"/>
                </a:lnTo>
                <a:lnTo>
                  <a:pt x="464158" y="765576"/>
                </a:lnTo>
                <a:lnTo>
                  <a:pt x="424828" y="758619"/>
                </a:lnTo>
                <a:lnTo>
                  <a:pt x="399320" y="735285"/>
                </a:lnTo>
                <a:lnTo>
                  <a:pt x="397497" y="727193"/>
                </a:lnTo>
                <a:lnTo>
                  <a:pt x="392404" y="636497"/>
                </a:lnTo>
                <a:lnTo>
                  <a:pt x="391243" y="586742"/>
                </a:lnTo>
                <a:lnTo>
                  <a:pt x="390478" y="542282"/>
                </a:lnTo>
                <a:lnTo>
                  <a:pt x="389712" y="492534"/>
                </a:lnTo>
                <a:lnTo>
                  <a:pt x="388585" y="428795"/>
                </a:lnTo>
                <a:lnTo>
                  <a:pt x="402410" y="393025"/>
                </a:lnTo>
                <a:lnTo>
                  <a:pt x="428229" y="388027"/>
                </a:lnTo>
                <a:lnTo>
                  <a:pt x="814115" y="388027"/>
                </a:lnTo>
                <a:lnTo>
                  <a:pt x="817941" y="387243"/>
                </a:lnTo>
                <a:lnTo>
                  <a:pt x="839025" y="370722"/>
                </a:lnTo>
                <a:lnTo>
                  <a:pt x="851391" y="344992"/>
                </a:lnTo>
                <a:lnTo>
                  <a:pt x="857035" y="310851"/>
                </a:lnTo>
                <a:lnTo>
                  <a:pt x="857951" y="269093"/>
                </a:lnTo>
                <a:lnTo>
                  <a:pt x="856136" y="220517"/>
                </a:lnTo>
                <a:lnTo>
                  <a:pt x="853583" y="165917"/>
                </a:lnTo>
                <a:lnTo>
                  <a:pt x="852289" y="106091"/>
                </a:lnTo>
                <a:lnTo>
                  <a:pt x="844024" y="38322"/>
                </a:lnTo>
                <a:lnTo>
                  <a:pt x="816785" y="9471"/>
                </a:lnTo>
                <a:lnTo>
                  <a:pt x="176114" y="9471"/>
                </a:lnTo>
                <a:lnTo>
                  <a:pt x="115800" y="6630"/>
                </a:lnTo>
                <a:lnTo>
                  <a:pt x="110055" y="6255"/>
                </a:lnTo>
                <a:lnTo>
                  <a:pt x="111615" y="6255"/>
                </a:lnTo>
                <a:lnTo>
                  <a:pt x="101021" y="5896"/>
                </a:lnTo>
                <a:close/>
              </a:path>
              <a:path w="868045" h="1944370">
                <a:moveTo>
                  <a:pt x="765283" y="1523080"/>
                </a:moveTo>
                <a:lnTo>
                  <a:pt x="707448" y="1528668"/>
                </a:lnTo>
                <a:lnTo>
                  <a:pt x="653304" y="1536686"/>
                </a:lnTo>
                <a:lnTo>
                  <a:pt x="613404" y="1541046"/>
                </a:lnTo>
                <a:lnTo>
                  <a:pt x="558679" y="1541466"/>
                </a:lnTo>
                <a:lnTo>
                  <a:pt x="845844" y="1541466"/>
                </a:lnTo>
                <a:lnTo>
                  <a:pt x="816254" y="1526007"/>
                </a:lnTo>
                <a:lnTo>
                  <a:pt x="765283" y="1523080"/>
                </a:lnTo>
                <a:close/>
              </a:path>
              <a:path w="868045" h="1944370">
                <a:moveTo>
                  <a:pt x="822058" y="1171012"/>
                </a:moveTo>
                <a:lnTo>
                  <a:pt x="589113" y="1171012"/>
                </a:lnTo>
                <a:lnTo>
                  <a:pt x="668257" y="1173199"/>
                </a:lnTo>
                <a:lnTo>
                  <a:pt x="735695" y="1173914"/>
                </a:lnTo>
                <a:lnTo>
                  <a:pt x="733942" y="1173914"/>
                </a:lnTo>
                <a:lnTo>
                  <a:pt x="763040" y="1174289"/>
                </a:lnTo>
                <a:lnTo>
                  <a:pt x="799891" y="1173914"/>
                </a:lnTo>
                <a:lnTo>
                  <a:pt x="822058" y="1171012"/>
                </a:lnTo>
                <a:close/>
              </a:path>
              <a:path w="868045" h="1944370">
                <a:moveTo>
                  <a:pt x="783317" y="761847"/>
                </a:moveTo>
                <a:lnTo>
                  <a:pt x="774952" y="761847"/>
                </a:lnTo>
                <a:lnTo>
                  <a:pt x="746474" y="764298"/>
                </a:lnTo>
                <a:lnTo>
                  <a:pt x="684635" y="767994"/>
                </a:lnTo>
                <a:lnTo>
                  <a:pt x="683804" y="767994"/>
                </a:lnTo>
                <a:lnTo>
                  <a:pt x="639371" y="768819"/>
                </a:lnTo>
                <a:lnTo>
                  <a:pt x="820949" y="768819"/>
                </a:lnTo>
                <a:lnTo>
                  <a:pt x="806053" y="763751"/>
                </a:lnTo>
                <a:lnTo>
                  <a:pt x="783317" y="761847"/>
                </a:lnTo>
                <a:close/>
              </a:path>
              <a:path w="868045" h="1944370">
                <a:moveTo>
                  <a:pt x="814115" y="388027"/>
                </a:moveTo>
                <a:lnTo>
                  <a:pt x="489285" y="388027"/>
                </a:lnTo>
                <a:lnTo>
                  <a:pt x="528626" y="388871"/>
                </a:lnTo>
                <a:lnTo>
                  <a:pt x="587123" y="391449"/>
                </a:lnTo>
                <a:lnTo>
                  <a:pt x="626255" y="392495"/>
                </a:lnTo>
                <a:lnTo>
                  <a:pt x="699862" y="393025"/>
                </a:lnTo>
                <a:lnTo>
                  <a:pt x="713301" y="393025"/>
                </a:lnTo>
                <a:lnTo>
                  <a:pt x="729128" y="393274"/>
                </a:lnTo>
                <a:lnTo>
                  <a:pt x="740700" y="393759"/>
                </a:lnTo>
                <a:lnTo>
                  <a:pt x="786144" y="393759"/>
                </a:lnTo>
                <a:lnTo>
                  <a:pt x="814115" y="388027"/>
                </a:lnTo>
                <a:close/>
              </a:path>
              <a:path w="868045" h="1944370">
                <a:moveTo>
                  <a:pt x="385260" y="4140"/>
                </a:moveTo>
                <a:lnTo>
                  <a:pt x="324544" y="4872"/>
                </a:lnTo>
                <a:lnTo>
                  <a:pt x="226594" y="9090"/>
                </a:lnTo>
                <a:lnTo>
                  <a:pt x="176114" y="9471"/>
                </a:lnTo>
                <a:lnTo>
                  <a:pt x="816785" y="9471"/>
                </a:lnTo>
                <a:lnTo>
                  <a:pt x="815433" y="8891"/>
                </a:lnTo>
                <a:lnTo>
                  <a:pt x="583886" y="8891"/>
                </a:lnTo>
                <a:lnTo>
                  <a:pt x="542074" y="7856"/>
                </a:lnTo>
                <a:lnTo>
                  <a:pt x="450250" y="4872"/>
                </a:lnTo>
                <a:lnTo>
                  <a:pt x="455614" y="4872"/>
                </a:lnTo>
                <a:lnTo>
                  <a:pt x="385260" y="4140"/>
                </a:lnTo>
                <a:close/>
              </a:path>
              <a:path w="868045" h="1944370">
                <a:moveTo>
                  <a:pt x="782852" y="0"/>
                </a:moveTo>
                <a:lnTo>
                  <a:pt x="740700" y="1650"/>
                </a:lnTo>
                <a:lnTo>
                  <a:pt x="676834" y="6630"/>
                </a:lnTo>
                <a:lnTo>
                  <a:pt x="675300" y="6630"/>
                </a:lnTo>
                <a:lnTo>
                  <a:pt x="627938" y="8665"/>
                </a:lnTo>
                <a:lnTo>
                  <a:pt x="583886" y="8891"/>
                </a:lnTo>
                <a:lnTo>
                  <a:pt x="815433" y="8891"/>
                </a:lnTo>
                <a:lnTo>
                  <a:pt x="798559" y="1650"/>
                </a:lnTo>
                <a:lnTo>
                  <a:pt x="782852" y="0"/>
                </a:lnTo>
                <a:close/>
              </a:path>
            </a:pathLst>
          </a:custGeom>
          <a:solidFill>
            <a:srgbClr val="000000"/>
          </a:solidFill>
        </p:spPr>
        <p:txBody>
          <a:bodyPr wrap="square" lIns="0" tIns="0" rIns="0" bIns="0" rtlCol="0"/>
          <a:lstStyle/>
          <a:p>
            <a:endParaRPr/>
          </a:p>
        </p:txBody>
      </p:sp>
      <p:sp>
        <p:nvSpPr>
          <p:cNvPr id="9" name="object 9"/>
          <p:cNvSpPr/>
          <p:nvPr/>
        </p:nvSpPr>
        <p:spPr>
          <a:xfrm>
            <a:off x="3310897" y="2033042"/>
            <a:ext cx="1101090" cy="1933575"/>
          </a:xfrm>
          <a:custGeom>
            <a:avLst/>
            <a:gdLst/>
            <a:ahLst/>
            <a:cxnLst/>
            <a:rect l="l" t="t" r="r" b="b"/>
            <a:pathLst>
              <a:path w="1101089" h="1933575">
                <a:moveTo>
                  <a:pt x="212437" y="0"/>
                </a:moveTo>
                <a:lnTo>
                  <a:pt x="158573" y="1582"/>
                </a:lnTo>
                <a:lnTo>
                  <a:pt x="87227" y="14694"/>
                </a:lnTo>
                <a:lnTo>
                  <a:pt x="53730" y="26522"/>
                </a:lnTo>
                <a:lnTo>
                  <a:pt x="50410" y="27362"/>
                </a:lnTo>
                <a:lnTo>
                  <a:pt x="45444" y="29852"/>
                </a:lnTo>
                <a:lnTo>
                  <a:pt x="39669" y="32342"/>
                </a:lnTo>
                <a:lnTo>
                  <a:pt x="38832" y="32342"/>
                </a:lnTo>
                <a:lnTo>
                  <a:pt x="33058" y="35643"/>
                </a:lnTo>
                <a:lnTo>
                  <a:pt x="28929" y="67986"/>
                </a:lnTo>
                <a:lnTo>
                  <a:pt x="33895" y="231292"/>
                </a:lnTo>
                <a:lnTo>
                  <a:pt x="35445" y="284758"/>
                </a:lnTo>
                <a:lnTo>
                  <a:pt x="36461" y="338223"/>
                </a:lnTo>
                <a:lnTo>
                  <a:pt x="36760" y="366990"/>
                </a:lnTo>
                <a:lnTo>
                  <a:pt x="36806" y="371377"/>
                </a:lnTo>
                <a:lnTo>
                  <a:pt x="36913" y="381649"/>
                </a:lnTo>
                <a:lnTo>
                  <a:pt x="37013" y="391269"/>
                </a:lnTo>
                <a:lnTo>
                  <a:pt x="37056" y="468627"/>
                </a:lnTo>
                <a:lnTo>
                  <a:pt x="36873" y="501326"/>
                </a:lnTo>
                <a:lnTo>
                  <a:pt x="36813" y="514099"/>
                </a:lnTo>
                <a:lnTo>
                  <a:pt x="36692" y="541315"/>
                </a:lnTo>
                <a:lnTo>
                  <a:pt x="36609" y="560121"/>
                </a:lnTo>
                <a:lnTo>
                  <a:pt x="36536" y="581127"/>
                </a:lnTo>
                <a:lnTo>
                  <a:pt x="36413" y="617103"/>
                </a:lnTo>
                <a:lnTo>
                  <a:pt x="36320" y="643987"/>
                </a:lnTo>
                <a:lnTo>
                  <a:pt x="36200" y="678938"/>
                </a:lnTo>
                <a:lnTo>
                  <a:pt x="36085" y="712553"/>
                </a:lnTo>
                <a:lnTo>
                  <a:pt x="35979" y="743176"/>
                </a:lnTo>
                <a:lnTo>
                  <a:pt x="35890" y="769239"/>
                </a:lnTo>
                <a:lnTo>
                  <a:pt x="35663" y="818680"/>
                </a:lnTo>
                <a:lnTo>
                  <a:pt x="35595" y="830020"/>
                </a:lnTo>
                <a:lnTo>
                  <a:pt x="35487" y="848030"/>
                </a:lnTo>
                <a:lnTo>
                  <a:pt x="35377" y="866277"/>
                </a:lnTo>
                <a:lnTo>
                  <a:pt x="34991" y="915287"/>
                </a:lnTo>
                <a:lnTo>
                  <a:pt x="34498" y="963171"/>
                </a:lnTo>
                <a:lnTo>
                  <a:pt x="33868" y="1011050"/>
                </a:lnTo>
                <a:lnTo>
                  <a:pt x="33090" y="1058511"/>
                </a:lnTo>
                <a:lnTo>
                  <a:pt x="32106" y="1107730"/>
                </a:lnTo>
                <a:lnTo>
                  <a:pt x="30927" y="1157003"/>
                </a:lnTo>
                <a:lnTo>
                  <a:pt x="29532" y="1206664"/>
                </a:lnTo>
                <a:lnTo>
                  <a:pt x="27571" y="1266274"/>
                </a:lnTo>
                <a:lnTo>
                  <a:pt x="25912" y="1311385"/>
                </a:lnTo>
                <a:lnTo>
                  <a:pt x="23670" y="1365818"/>
                </a:lnTo>
                <a:lnTo>
                  <a:pt x="21103" y="1422131"/>
                </a:lnTo>
                <a:lnTo>
                  <a:pt x="18189" y="1480558"/>
                </a:lnTo>
                <a:lnTo>
                  <a:pt x="17561" y="1496259"/>
                </a:lnTo>
                <a:lnTo>
                  <a:pt x="16937" y="1514132"/>
                </a:lnTo>
                <a:lnTo>
                  <a:pt x="16317" y="1536977"/>
                </a:lnTo>
                <a:lnTo>
                  <a:pt x="15805" y="1562617"/>
                </a:lnTo>
                <a:lnTo>
                  <a:pt x="15706" y="1567597"/>
                </a:lnTo>
                <a:lnTo>
                  <a:pt x="9080" y="1617253"/>
                </a:lnTo>
                <a:lnTo>
                  <a:pt x="5578" y="1681235"/>
                </a:lnTo>
                <a:lnTo>
                  <a:pt x="3305" y="1746554"/>
                </a:lnTo>
                <a:lnTo>
                  <a:pt x="1101" y="1817585"/>
                </a:lnTo>
                <a:lnTo>
                  <a:pt x="1033" y="1819800"/>
                </a:lnTo>
                <a:lnTo>
                  <a:pt x="89" y="1867323"/>
                </a:lnTo>
                <a:lnTo>
                  <a:pt x="0" y="1871828"/>
                </a:lnTo>
                <a:lnTo>
                  <a:pt x="1331" y="1896190"/>
                </a:lnTo>
                <a:lnTo>
                  <a:pt x="40506" y="1931505"/>
                </a:lnTo>
                <a:lnTo>
                  <a:pt x="70527" y="1933157"/>
                </a:lnTo>
                <a:lnTo>
                  <a:pt x="120783" y="1929397"/>
                </a:lnTo>
                <a:lnTo>
                  <a:pt x="179173" y="1923568"/>
                </a:lnTo>
                <a:lnTo>
                  <a:pt x="232791" y="1919083"/>
                </a:lnTo>
                <a:lnTo>
                  <a:pt x="376147" y="1919083"/>
                </a:lnTo>
                <a:lnTo>
                  <a:pt x="392661" y="1867323"/>
                </a:lnTo>
                <a:lnTo>
                  <a:pt x="394734" y="1819800"/>
                </a:lnTo>
                <a:lnTo>
                  <a:pt x="395109" y="1792259"/>
                </a:lnTo>
                <a:lnTo>
                  <a:pt x="394523" y="1758906"/>
                </a:lnTo>
                <a:lnTo>
                  <a:pt x="393820" y="1705696"/>
                </a:lnTo>
                <a:lnTo>
                  <a:pt x="393163" y="1652986"/>
                </a:lnTo>
                <a:lnTo>
                  <a:pt x="392376" y="1593983"/>
                </a:lnTo>
                <a:lnTo>
                  <a:pt x="391992" y="1573476"/>
                </a:lnTo>
                <a:lnTo>
                  <a:pt x="391882" y="1567597"/>
                </a:lnTo>
                <a:lnTo>
                  <a:pt x="391789" y="1562617"/>
                </a:lnTo>
                <a:lnTo>
                  <a:pt x="391397" y="1536977"/>
                </a:lnTo>
                <a:lnTo>
                  <a:pt x="391301" y="1530675"/>
                </a:lnTo>
                <a:lnTo>
                  <a:pt x="390807" y="1484324"/>
                </a:lnTo>
                <a:lnTo>
                  <a:pt x="389808" y="1376738"/>
                </a:lnTo>
                <a:lnTo>
                  <a:pt x="389306" y="1329674"/>
                </a:lnTo>
                <a:lnTo>
                  <a:pt x="389720" y="1321488"/>
                </a:lnTo>
                <a:lnTo>
                  <a:pt x="392096" y="1282119"/>
                </a:lnTo>
                <a:lnTo>
                  <a:pt x="437262" y="1255085"/>
                </a:lnTo>
                <a:lnTo>
                  <a:pt x="445343" y="1254941"/>
                </a:lnTo>
                <a:lnTo>
                  <a:pt x="453582" y="1254560"/>
                </a:lnTo>
                <a:lnTo>
                  <a:pt x="471157" y="1253406"/>
                </a:lnTo>
                <a:lnTo>
                  <a:pt x="515793" y="1250916"/>
                </a:lnTo>
                <a:lnTo>
                  <a:pt x="528776" y="1249192"/>
                </a:lnTo>
                <a:lnTo>
                  <a:pt x="622915" y="1238478"/>
                </a:lnTo>
                <a:lnTo>
                  <a:pt x="670212" y="1230987"/>
                </a:lnTo>
                <a:lnTo>
                  <a:pt x="715703" y="1220740"/>
                </a:lnTo>
                <a:lnTo>
                  <a:pt x="759546" y="1206664"/>
                </a:lnTo>
                <a:lnTo>
                  <a:pt x="801901" y="1187684"/>
                </a:lnTo>
                <a:lnTo>
                  <a:pt x="842927" y="1162729"/>
                </a:lnTo>
                <a:lnTo>
                  <a:pt x="882782" y="1130724"/>
                </a:lnTo>
                <a:lnTo>
                  <a:pt x="917148" y="1096723"/>
                </a:lnTo>
                <a:lnTo>
                  <a:pt x="950227" y="1058511"/>
                </a:lnTo>
                <a:lnTo>
                  <a:pt x="981148" y="1017259"/>
                </a:lnTo>
                <a:lnTo>
                  <a:pt x="1009037" y="974143"/>
                </a:lnTo>
                <a:lnTo>
                  <a:pt x="1033022" y="930335"/>
                </a:lnTo>
                <a:lnTo>
                  <a:pt x="1052230" y="887009"/>
                </a:lnTo>
                <a:lnTo>
                  <a:pt x="1052843" y="885347"/>
                </a:lnTo>
                <a:lnTo>
                  <a:pt x="439515" y="885347"/>
                </a:lnTo>
                <a:lnTo>
                  <a:pt x="429813" y="884519"/>
                </a:lnTo>
                <a:lnTo>
                  <a:pt x="401767" y="830020"/>
                </a:lnTo>
                <a:lnTo>
                  <a:pt x="397208" y="790882"/>
                </a:lnTo>
                <a:lnTo>
                  <a:pt x="395446" y="748606"/>
                </a:lnTo>
                <a:lnTo>
                  <a:pt x="395525" y="695892"/>
                </a:lnTo>
                <a:lnTo>
                  <a:pt x="396493" y="643987"/>
                </a:lnTo>
                <a:lnTo>
                  <a:pt x="397592" y="581127"/>
                </a:lnTo>
                <a:lnTo>
                  <a:pt x="397693" y="541315"/>
                </a:lnTo>
                <a:lnTo>
                  <a:pt x="397443" y="514099"/>
                </a:lnTo>
                <a:lnTo>
                  <a:pt x="397341" y="468627"/>
                </a:lnTo>
                <a:lnTo>
                  <a:pt x="398401" y="430243"/>
                </a:lnTo>
                <a:lnTo>
                  <a:pt x="401717" y="392112"/>
                </a:lnTo>
                <a:lnTo>
                  <a:pt x="443258" y="366990"/>
                </a:lnTo>
                <a:lnTo>
                  <a:pt x="1071997" y="366990"/>
                </a:lnTo>
                <a:lnTo>
                  <a:pt x="1061890" y="330490"/>
                </a:lnTo>
                <a:lnTo>
                  <a:pt x="1035345" y="261980"/>
                </a:lnTo>
                <a:lnTo>
                  <a:pt x="1012104" y="226280"/>
                </a:lnTo>
                <a:lnTo>
                  <a:pt x="982755" y="192529"/>
                </a:lnTo>
                <a:lnTo>
                  <a:pt x="955116" y="166114"/>
                </a:lnTo>
                <a:lnTo>
                  <a:pt x="918182" y="135813"/>
                </a:lnTo>
                <a:lnTo>
                  <a:pt x="875361" y="107770"/>
                </a:lnTo>
                <a:lnTo>
                  <a:pt x="825760" y="84576"/>
                </a:lnTo>
                <a:lnTo>
                  <a:pt x="779647" y="64948"/>
                </a:lnTo>
                <a:lnTo>
                  <a:pt x="731308" y="48363"/>
                </a:lnTo>
                <a:lnTo>
                  <a:pt x="680582" y="34821"/>
                </a:lnTo>
                <a:lnTo>
                  <a:pt x="627309" y="24323"/>
                </a:lnTo>
                <a:lnTo>
                  <a:pt x="571326" y="16866"/>
                </a:lnTo>
                <a:lnTo>
                  <a:pt x="512473" y="12450"/>
                </a:lnTo>
                <a:lnTo>
                  <a:pt x="212437" y="0"/>
                </a:lnTo>
                <a:close/>
              </a:path>
              <a:path w="1101089" h="1933575">
                <a:moveTo>
                  <a:pt x="359568" y="1924063"/>
                </a:moveTo>
                <a:lnTo>
                  <a:pt x="314734" y="1924063"/>
                </a:lnTo>
                <a:lnTo>
                  <a:pt x="326482" y="1924874"/>
                </a:lnTo>
                <a:lnTo>
                  <a:pt x="331447" y="1925714"/>
                </a:lnTo>
                <a:lnTo>
                  <a:pt x="355439" y="1925714"/>
                </a:lnTo>
                <a:lnTo>
                  <a:pt x="359568" y="1924063"/>
                </a:lnTo>
                <a:close/>
              </a:path>
              <a:path w="1101089" h="1933575">
                <a:moveTo>
                  <a:pt x="376147" y="1919083"/>
                </a:moveTo>
                <a:lnTo>
                  <a:pt x="276071" y="1919083"/>
                </a:lnTo>
                <a:lnTo>
                  <a:pt x="288134" y="1920924"/>
                </a:lnTo>
                <a:lnTo>
                  <a:pt x="300659" y="1922608"/>
                </a:lnTo>
                <a:lnTo>
                  <a:pt x="314296" y="1924063"/>
                </a:lnTo>
                <a:lnTo>
                  <a:pt x="361214" y="1924063"/>
                </a:lnTo>
                <a:lnTo>
                  <a:pt x="363697" y="1923224"/>
                </a:lnTo>
                <a:lnTo>
                  <a:pt x="367826" y="1922384"/>
                </a:lnTo>
                <a:lnTo>
                  <a:pt x="376147" y="1919083"/>
                </a:lnTo>
                <a:close/>
              </a:path>
              <a:path w="1101089" h="1933575">
                <a:moveTo>
                  <a:pt x="1071997" y="366990"/>
                </a:moveTo>
                <a:lnTo>
                  <a:pt x="443258" y="366990"/>
                </a:lnTo>
                <a:lnTo>
                  <a:pt x="484677" y="367964"/>
                </a:lnTo>
                <a:lnTo>
                  <a:pt x="524758" y="371377"/>
                </a:lnTo>
                <a:lnTo>
                  <a:pt x="524434" y="371377"/>
                </a:lnTo>
                <a:lnTo>
                  <a:pt x="546368" y="373867"/>
                </a:lnTo>
                <a:lnTo>
                  <a:pt x="589351" y="381649"/>
                </a:lnTo>
                <a:lnTo>
                  <a:pt x="629234" y="398837"/>
                </a:lnTo>
                <a:lnTo>
                  <a:pt x="662605" y="425510"/>
                </a:lnTo>
                <a:lnTo>
                  <a:pt x="686050" y="461746"/>
                </a:lnTo>
                <a:lnTo>
                  <a:pt x="703286" y="514099"/>
                </a:lnTo>
                <a:lnTo>
                  <a:pt x="711688" y="565988"/>
                </a:lnTo>
                <a:lnTo>
                  <a:pt x="713182" y="617103"/>
                </a:lnTo>
                <a:lnTo>
                  <a:pt x="713268" y="620053"/>
                </a:lnTo>
                <a:lnTo>
                  <a:pt x="710042" y="678938"/>
                </a:lnTo>
                <a:lnTo>
                  <a:pt x="690527" y="748606"/>
                </a:lnTo>
                <a:lnTo>
                  <a:pt x="668302" y="784760"/>
                </a:lnTo>
                <a:lnTo>
                  <a:pt x="636375" y="818680"/>
                </a:lnTo>
                <a:lnTo>
                  <a:pt x="593704" y="848030"/>
                </a:lnTo>
                <a:lnTo>
                  <a:pt x="539249" y="870475"/>
                </a:lnTo>
                <a:lnTo>
                  <a:pt x="471966" y="883679"/>
                </a:lnTo>
                <a:lnTo>
                  <a:pt x="449655" y="885347"/>
                </a:lnTo>
                <a:lnTo>
                  <a:pt x="1052843" y="885347"/>
                </a:lnTo>
                <a:lnTo>
                  <a:pt x="1071663" y="834358"/>
                </a:lnTo>
                <a:lnTo>
                  <a:pt x="1086256" y="787873"/>
                </a:lnTo>
                <a:lnTo>
                  <a:pt x="1095927" y="743176"/>
                </a:lnTo>
                <a:lnTo>
                  <a:pt x="1100597" y="695892"/>
                </a:lnTo>
                <a:lnTo>
                  <a:pt x="1100203" y="643987"/>
                </a:lnTo>
                <a:lnTo>
                  <a:pt x="1100186" y="641643"/>
                </a:lnTo>
                <a:lnTo>
                  <a:pt x="1098972" y="617103"/>
                </a:lnTo>
                <a:lnTo>
                  <a:pt x="1097908" y="592098"/>
                </a:lnTo>
                <a:lnTo>
                  <a:pt x="1097153" y="566784"/>
                </a:lnTo>
                <a:lnTo>
                  <a:pt x="1096887" y="543214"/>
                </a:lnTo>
                <a:lnTo>
                  <a:pt x="1096440" y="514099"/>
                </a:lnTo>
                <a:lnTo>
                  <a:pt x="1096313" y="506000"/>
                </a:lnTo>
                <a:lnTo>
                  <a:pt x="1096240" y="501326"/>
                </a:lnTo>
                <a:lnTo>
                  <a:pt x="1093054" y="463197"/>
                </a:lnTo>
                <a:lnTo>
                  <a:pt x="1087227" y="426616"/>
                </a:lnTo>
                <a:lnTo>
                  <a:pt x="1078881" y="392112"/>
                </a:lnTo>
                <a:lnTo>
                  <a:pt x="1078778" y="391689"/>
                </a:lnTo>
                <a:lnTo>
                  <a:pt x="1078677" y="391269"/>
                </a:lnTo>
                <a:lnTo>
                  <a:pt x="1072065" y="367237"/>
                </a:lnTo>
                <a:lnTo>
                  <a:pt x="1071997" y="366990"/>
                </a:lnTo>
                <a:close/>
              </a:path>
            </a:pathLst>
          </a:custGeom>
          <a:solidFill>
            <a:srgbClr val="000000"/>
          </a:solidFill>
        </p:spPr>
        <p:txBody>
          <a:bodyPr wrap="square" lIns="0" tIns="0" rIns="0" bIns="0" rtlCol="0"/>
          <a:lstStyle/>
          <a:p>
            <a:endParaRPr/>
          </a:p>
        </p:txBody>
      </p:sp>
      <p:sp>
        <p:nvSpPr>
          <p:cNvPr id="10" name="object 10"/>
          <p:cNvSpPr/>
          <p:nvPr/>
        </p:nvSpPr>
        <p:spPr>
          <a:xfrm>
            <a:off x="2048830" y="2029741"/>
            <a:ext cx="1130935" cy="1958339"/>
          </a:xfrm>
          <a:custGeom>
            <a:avLst/>
            <a:gdLst/>
            <a:ahLst/>
            <a:cxnLst/>
            <a:rect l="l" t="t" r="r" b="b"/>
            <a:pathLst>
              <a:path w="1130935" h="1958339">
                <a:moveTo>
                  <a:pt x="680966" y="0"/>
                </a:moveTo>
                <a:lnTo>
                  <a:pt x="631330" y="3436"/>
                </a:lnTo>
                <a:lnTo>
                  <a:pt x="570925" y="12009"/>
                </a:lnTo>
                <a:lnTo>
                  <a:pt x="511607" y="24936"/>
                </a:lnTo>
                <a:lnTo>
                  <a:pt x="465236" y="41435"/>
                </a:lnTo>
                <a:lnTo>
                  <a:pt x="411199" y="68324"/>
                </a:lnTo>
                <a:lnTo>
                  <a:pt x="366348" y="93207"/>
                </a:lnTo>
                <a:lnTo>
                  <a:pt x="328020" y="118227"/>
                </a:lnTo>
                <a:lnTo>
                  <a:pt x="293549" y="145527"/>
                </a:lnTo>
                <a:lnTo>
                  <a:pt x="260271" y="177250"/>
                </a:lnTo>
                <a:lnTo>
                  <a:pt x="225520" y="215541"/>
                </a:lnTo>
                <a:lnTo>
                  <a:pt x="197008" y="249441"/>
                </a:lnTo>
                <a:lnTo>
                  <a:pt x="170142" y="284083"/>
                </a:lnTo>
                <a:lnTo>
                  <a:pt x="145014" y="319919"/>
                </a:lnTo>
                <a:lnTo>
                  <a:pt x="121710" y="357400"/>
                </a:lnTo>
                <a:lnTo>
                  <a:pt x="100322" y="396978"/>
                </a:lnTo>
                <a:lnTo>
                  <a:pt x="80939" y="439105"/>
                </a:lnTo>
                <a:lnTo>
                  <a:pt x="63650" y="484232"/>
                </a:lnTo>
                <a:lnTo>
                  <a:pt x="48544" y="532812"/>
                </a:lnTo>
                <a:lnTo>
                  <a:pt x="35711" y="585295"/>
                </a:lnTo>
                <a:lnTo>
                  <a:pt x="25240" y="642135"/>
                </a:lnTo>
                <a:lnTo>
                  <a:pt x="17221" y="703782"/>
                </a:lnTo>
                <a:lnTo>
                  <a:pt x="11603" y="753024"/>
                </a:lnTo>
                <a:lnTo>
                  <a:pt x="5752" y="805443"/>
                </a:lnTo>
                <a:lnTo>
                  <a:pt x="1296" y="858014"/>
                </a:lnTo>
                <a:lnTo>
                  <a:pt x="56" y="901010"/>
                </a:lnTo>
                <a:lnTo>
                  <a:pt x="0" y="918592"/>
                </a:lnTo>
                <a:lnTo>
                  <a:pt x="665" y="970718"/>
                </a:lnTo>
                <a:lnTo>
                  <a:pt x="782" y="979592"/>
                </a:lnTo>
                <a:lnTo>
                  <a:pt x="905" y="988851"/>
                </a:lnTo>
                <a:lnTo>
                  <a:pt x="1975" y="1047775"/>
                </a:lnTo>
                <a:lnTo>
                  <a:pt x="3422" y="1093512"/>
                </a:lnTo>
                <a:lnTo>
                  <a:pt x="5682" y="1139403"/>
                </a:lnTo>
                <a:lnTo>
                  <a:pt x="9018" y="1185824"/>
                </a:lnTo>
                <a:lnTo>
                  <a:pt x="13696" y="1233154"/>
                </a:lnTo>
                <a:lnTo>
                  <a:pt x="19979" y="1281768"/>
                </a:lnTo>
                <a:lnTo>
                  <a:pt x="28133" y="1332045"/>
                </a:lnTo>
                <a:lnTo>
                  <a:pt x="38423" y="1384362"/>
                </a:lnTo>
                <a:lnTo>
                  <a:pt x="51112" y="1439095"/>
                </a:lnTo>
                <a:lnTo>
                  <a:pt x="64121" y="1487456"/>
                </a:lnTo>
                <a:lnTo>
                  <a:pt x="78607" y="1534519"/>
                </a:lnTo>
                <a:lnTo>
                  <a:pt x="94959" y="1580228"/>
                </a:lnTo>
                <a:lnTo>
                  <a:pt x="113561" y="1624530"/>
                </a:lnTo>
                <a:lnTo>
                  <a:pt x="134802" y="1667370"/>
                </a:lnTo>
                <a:lnTo>
                  <a:pt x="159067" y="1708693"/>
                </a:lnTo>
                <a:lnTo>
                  <a:pt x="186745" y="1748445"/>
                </a:lnTo>
                <a:lnTo>
                  <a:pt x="218220" y="1786571"/>
                </a:lnTo>
                <a:lnTo>
                  <a:pt x="253881" y="1823017"/>
                </a:lnTo>
                <a:lnTo>
                  <a:pt x="294114" y="1857727"/>
                </a:lnTo>
                <a:lnTo>
                  <a:pt x="346924" y="1893898"/>
                </a:lnTo>
                <a:lnTo>
                  <a:pt x="400026" y="1920801"/>
                </a:lnTo>
                <a:lnTo>
                  <a:pt x="452488" y="1939551"/>
                </a:lnTo>
                <a:lnTo>
                  <a:pt x="503378" y="1951260"/>
                </a:lnTo>
                <a:lnTo>
                  <a:pt x="551764" y="1957039"/>
                </a:lnTo>
                <a:lnTo>
                  <a:pt x="596715" y="1958002"/>
                </a:lnTo>
                <a:lnTo>
                  <a:pt x="637299" y="1955261"/>
                </a:lnTo>
                <a:lnTo>
                  <a:pt x="701638" y="1943116"/>
                </a:lnTo>
                <a:lnTo>
                  <a:pt x="762816" y="1923850"/>
                </a:lnTo>
                <a:lnTo>
                  <a:pt x="808572" y="1904041"/>
                </a:lnTo>
                <a:lnTo>
                  <a:pt x="847972" y="1879107"/>
                </a:lnTo>
                <a:lnTo>
                  <a:pt x="890084" y="1844466"/>
                </a:lnTo>
                <a:lnTo>
                  <a:pt x="932541" y="1803432"/>
                </a:lnTo>
                <a:lnTo>
                  <a:pt x="964999" y="1764261"/>
                </a:lnTo>
                <a:lnTo>
                  <a:pt x="992033" y="1722288"/>
                </a:lnTo>
                <a:lnTo>
                  <a:pt x="1018217" y="1672850"/>
                </a:lnTo>
                <a:lnTo>
                  <a:pt x="1043412" y="1620155"/>
                </a:lnTo>
                <a:lnTo>
                  <a:pt x="1063920" y="1572676"/>
                </a:lnTo>
                <a:lnTo>
                  <a:pt x="1080301" y="1528806"/>
                </a:lnTo>
                <a:lnTo>
                  <a:pt x="1080904" y="1526835"/>
                </a:lnTo>
                <a:lnTo>
                  <a:pt x="609620" y="1526835"/>
                </a:lnTo>
                <a:lnTo>
                  <a:pt x="564411" y="1526134"/>
                </a:lnTo>
                <a:lnTo>
                  <a:pt x="524224" y="1512471"/>
                </a:lnTo>
                <a:lnTo>
                  <a:pt x="524061" y="1512471"/>
                </a:lnTo>
                <a:lnTo>
                  <a:pt x="488473" y="1487810"/>
                </a:lnTo>
                <a:lnTo>
                  <a:pt x="457838" y="1452238"/>
                </a:lnTo>
                <a:lnTo>
                  <a:pt x="431726" y="1405406"/>
                </a:lnTo>
                <a:lnTo>
                  <a:pt x="409860" y="1347076"/>
                </a:lnTo>
                <a:lnTo>
                  <a:pt x="395283" y="1296009"/>
                </a:lnTo>
                <a:lnTo>
                  <a:pt x="383402" y="1246852"/>
                </a:lnTo>
                <a:lnTo>
                  <a:pt x="374031" y="1198998"/>
                </a:lnTo>
                <a:lnTo>
                  <a:pt x="366989" y="1151839"/>
                </a:lnTo>
                <a:lnTo>
                  <a:pt x="362090" y="1104769"/>
                </a:lnTo>
                <a:lnTo>
                  <a:pt x="359151" y="1057180"/>
                </a:lnTo>
                <a:lnTo>
                  <a:pt x="357998" y="1008852"/>
                </a:lnTo>
                <a:lnTo>
                  <a:pt x="358085" y="997114"/>
                </a:lnTo>
                <a:lnTo>
                  <a:pt x="358419" y="958014"/>
                </a:lnTo>
                <a:lnTo>
                  <a:pt x="359928" y="914703"/>
                </a:lnTo>
                <a:lnTo>
                  <a:pt x="360027" y="911853"/>
                </a:lnTo>
                <a:lnTo>
                  <a:pt x="360117" y="909274"/>
                </a:lnTo>
                <a:lnTo>
                  <a:pt x="360172" y="907712"/>
                </a:lnTo>
                <a:lnTo>
                  <a:pt x="360258" y="905222"/>
                </a:lnTo>
                <a:lnTo>
                  <a:pt x="365239" y="822850"/>
                </a:lnTo>
                <a:lnTo>
                  <a:pt x="371737" y="754361"/>
                </a:lnTo>
                <a:lnTo>
                  <a:pt x="379476" y="697889"/>
                </a:lnTo>
                <a:lnTo>
                  <a:pt x="388181" y="651571"/>
                </a:lnTo>
                <a:lnTo>
                  <a:pt x="397573" y="613542"/>
                </a:lnTo>
                <a:lnTo>
                  <a:pt x="426427" y="539587"/>
                </a:lnTo>
                <a:lnTo>
                  <a:pt x="454289" y="497794"/>
                </a:lnTo>
                <a:lnTo>
                  <a:pt x="488661" y="459106"/>
                </a:lnTo>
                <a:lnTo>
                  <a:pt x="527243" y="426069"/>
                </a:lnTo>
                <a:lnTo>
                  <a:pt x="567731" y="401230"/>
                </a:lnTo>
                <a:lnTo>
                  <a:pt x="614803" y="385712"/>
                </a:lnTo>
                <a:lnTo>
                  <a:pt x="630555" y="384639"/>
                </a:lnTo>
                <a:lnTo>
                  <a:pt x="1113221" y="384639"/>
                </a:lnTo>
                <a:lnTo>
                  <a:pt x="1112514" y="379261"/>
                </a:lnTo>
                <a:lnTo>
                  <a:pt x="1104560" y="328219"/>
                </a:lnTo>
                <a:lnTo>
                  <a:pt x="1094366" y="289402"/>
                </a:lnTo>
                <a:lnTo>
                  <a:pt x="1079992" y="251362"/>
                </a:lnTo>
                <a:lnTo>
                  <a:pt x="1061206" y="213862"/>
                </a:lnTo>
                <a:lnTo>
                  <a:pt x="1032875" y="170207"/>
                </a:lnTo>
                <a:lnTo>
                  <a:pt x="999984" y="131095"/>
                </a:lnTo>
                <a:lnTo>
                  <a:pt x="962997" y="96710"/>
                </a:lnTo>
                <a:lnTo>
                  <a:pt x="922377" y="67236"/>
                </a:lnTo>
                <a:lnTo>
                  <a:pt x="878586" y="42859"/>
                </a:lnTo>
                <a:lnTo>
                  <a:pt x="832087" y="23762"/>
                </a:lnTo>
                <a:lnTo>
                  <a:pt x="783342" y="10130"/>
                </a:lnTo>
                <a:lnTo>
                  <a:pt x="732814" y="2148"/>
                </a:lnTo>
                <a:lnTo>
                  <a:pt x="680966" y="0"/>
                </a:lnTo>
                <a:close/>
              </a:path>
              <a:path w="1130935" h="1958339">
                <a:moveTo>
                  <a:pt x="1124894" y="1216923"/>
                </a:moveTo>
                <a:lnTo>
                  <a:pt x="716507" y="1216923"/>
                </a:lnTo>
                <a:lnTo>
                  <a:pt x="752308" y="1227504"/>
                </a:lnTo>
                <a:lnTo>
                  <a:pt x="765481" y="1255571"/>
                </a:lnTo>
                <a:lnTo>
                  <a:pt x="765363" y="1281768"/>
                </a:lnTo>
                <a:lnTo>
                  <a:pt x="765326" y="1290012"/>
                </a:lnTo>
                <a:lnTo>
                  <a:pt x="761143" y="1319714"/>
                </a:lnTo>
                <a:lnTo>
                  <a:pt x="751156" y="1364389"/>
                </a:lnTo>
                <a:lnTo>
                  <a:pt x="734792" y="1409003"/>
                </a:lnTo>
                <a:lnTo>
                  <a:pt x="712254" y="1450555"/>
                </a:lnTo>
                <a:lnTo>
                  <a:pt x="683744" y="1486044"/>
                </a:lnTo>
                <a:lnTo>
                  <a:pt x="649466" y="1512471"/>
                </a:lnTo>
                <a:lnTo>
                  <a:pt x="609620" y="1526835"/>
                </a:lnTo>
                <a:lnTo>
                  <a:pt x="1080904" y="1526835"/>
                </a:lnTo>
                <a:lnTo>
                  <a:pt x="1093112" y="1486939"/>
                </a:lnTo>
                <a:lnTo>
                  <a:pt x="1102914" y="1445468"/>
                </a:lnTo>
                <a:lnTo>
                  <a:pt x="1110264" y="1402786"/>
                </a:lnTo>
                <a:lnTo>
                  <a:pt x="1115722" y="1357286"/>
                </a:lnTo>
                <a:lnTo>
                  <a:pt x="1119846" y="1307361"/>
                </a:lnTo>
                <a:lnTo>
                  <a:pt x="1123195" y="1251405"/>
                </a:lnTo>
                <a:lnTo>
                  <a:pt x="1124894" y="1216923"/>
                </a:lnTo>
                <a:close/>
              </a:path>
              <a:path w="1130935" h="1958339">
                <a:moveTo>
                  <a:pt x="1069125" y="881938"/>
                </a:moveTo>
                <a:lnTo>
                  <a:pt x="1024828" y="884519"/>
                </a:lnTo>
                <a:lnTo>
                  <a:pt x="996933" y="887835"/>
                </a:lnTo>
                <a:lnTo>
                  <a:pt x="913239" y="896101"/>
                </a:lnTo>
                <a:lnTo>
                  <a:pt x="800307" y="905530"/>
                </a:lnTo>
                <a:lnTo>
                  <a:pt x="743649" y="909274"/>
                </a:lnTo>
                <a:lnTo>
                  <a:pt x="686769" y="911853"/>
                </a:lnTo>
                <a:lnTo>
                  <a:pt x="651682" y="912777"/>
                </a:lnTo>
                <a:lnTo>
                  <a:pt x="623110" y="918592"/>
                </a:lnTo>
                <a:lnTo>
                  <a:pt x="591695" y="970718"/>
                </a:lnTo>
                <a:lnTo>
                  <a:pt x="590049" y="1008852"/>
                </a:lnTo>
                <a:lnTo>
                  <a:pt x="589212" y="1031234"/>
                </a:lnTo>
                <a:lnTo>
                  <a:pt x="589212" y="1188750"/>
                </a:lnTo>
                <a:lnTo>
                  <a:pt x="590049" y="1195380"/>
                </a:lnTo>
                <a:lnTo>
                  <a:pt x="601204" y="1229395"/>
                </a:lnTo>
                <a:lnTo>
                  <a:pt x="630963" y="1233808"/>
                </a:lnTo>
                <a:lnTo>
                  <a:pt x="671880" y="1224392"/>
                </a:lnTo>
                <a:lnTo>
                  <a:pt x="716507" y="1216923"/>
                </a:lnTo>
                <a:lnTo>
                  <a:pt x="1124894" y="1216923"/>
                </a:lnTo>
                <a:lnTo>
                  <a:pt x="1126283" y="1188750"/>
                </a:lnTo>
                <a:lnTo>
                  <a:pt x="1129806" y="1114972"/>
                </a:lnTo>
                <a:lnTo>
                  <a:pt x="1130737" y="1075682"/>
                </a:lnTo>
                <a:lnTo>
                  <a:pt x="1129806" y="1036319"/>
                </a:lnTo>
                <a:lnTo>
                  <a:pt x="1127117" y="998578"/>
                </a:lnTo>
                <a:lnTo>
                  <a:pt x="1127012" y="997114"/>
                </a:lnTo>
                <a:lnTo>
                  <a:pt x="1122357" y="958296"/>
                </a:lnTo>
                <a:lnTo>
                  <a:pt x="1112473" y="914703"/>
                </a:lnTo>
                <a:lnTo>
                  <a:pt x="1096535" y="890625"/>
                </a:lnTo>
                <a:lnTo>
                  <a:pt x="1069125" y="881938"/>
                </a:lnTo>
                <a:close/>
              </a:path>
              <a:path w="1130935" h="1958339">
                <a:moveTo>
                  <a:pt x="1113221" y="384639"/>
                </a:moveTo>
                <a:lnTo>
                  <a:pt x="630555" y="384639"/>
                </a:lnTo>
                <a:lnTo>
                  <a:pt x="658105" y="388884"/>
                </a:lnTo>
                <a:lnTo>
                  <a:pt x="657617" y="388884"/>
                </a:lnTo>
                <a:lnTo>
                  <a:pt x="710523" y="416578"/>
                </a:lnTo>
                <a:lnTo>
                  <a:pt x="755075" y="465026"/>
                </a:lnTo>
                <a:lnTo>
                  <a:pt x="778899" y="534126"/>
                </a:lnTo>
                <a:lnTo>
                  <a:pt x="782280" y="580964"/>
                </a:lnTo>
                <a:lnTo>
                  <a:pt x="783677" y="602348"/>
                </a:lnTo>
                <a:lnTo>
                  <a:pt x="786004" y="628243"/>
                </a:lnTo>
                <a:lnTo>
                  <a:pt x="789263" y="654065"/>
                </a:lnTo>
                <a:lnTo>
                  <a:pt x="791521" y="670628"/>
                </a:lnTo>
                <a:lnTo>
                  <a:pt x="791636" y="671467"/>
                </a:lnTo>
                <a:lnTo>
                  <a:pt x="791746" y="672279"/>
                </a:lnTo>
                <a:lnTo>
                  <a:pt x="804969" y="670628"/>
                </a:lnTo>
                <a:lnTo>
                  <a:pt x="849963" y="667108"/>
                </a:lnTo>
                <a:lnTo>
                  <a:pt x="1109231" y="667108"/>
                </a:lnTo>
                <a:lnTo>
                  <a:pt x="1121440" y="659437"/>
                </a:lnTo>
                <a:lnTo>
                  <a:pt x="1128245" y="642314"/>
                </a:lnTo>
                <a:lnTo>
                  <a:pt x="1130643" y="615092"/>
                </a:lnTo>
                <a:lnTo>
                  <a:pt x="1129725" y="593878"/>
                </a:lnTo>
                <a:lnTo>
                  <a:pt x="1127023" y="542972"/>
                </a:lnTo>
                <a:lnTo>
                  <a:pt x="1122616" y="477766"/>
                </a:lnTo>
                <a:lnTo>
                  <a:pt x="1116582" y="413652"/>
                </a:lnTo>
                <a:lnTo>
                  <a:pt x="1113998" y="390546"/>
                </a:lnTo>
                <a:lnTo>
                  <a:pt x="1113221" y="384639"/>
                </a:lnTo>
                <a:close/>
              </a:path>
              <a:path w="1130935" h="1958339">
                <a:moveTo>
                  <a:pt x="1109231" y="667108"/>
                </a:moveTo>
                <a:lnTo>
                  <a:pt x="905880" y="667108"/>
                </a:lnTo>
                <a:lnTo>
                  <a:pt x="1026330" y="671061"/>
                </a:lnTo>
                <a:lnTo>
                  <a:pt x="1081878" y="671467"/>
                </a:lnTo>
                <a:lnTo>
                  <a:pt x="1107045" y="668482"/>
                </a:lnTo>
                <a:lnTo>
                  <a:pt x="1109231" y="667108"/>
                </a:lnTo>
                <a:close/>
              </a:path>
            </a:pathLst>
          </a:custGeom>
          <a:solidFill>
            <a:srgbClr val="000000"/>
          </a:solidFill>
        </p:spPr>
        <p:txBody>
          <a:bodyPr wrap="square" lIns="0" tIns="0" rIns="0" bIns="0" rtlCol="0"/>
          <a:lstStyle/>
          <a:p>
            <a:endParaRPr/>
          </a:p>
        </p:txBody>
      </p:sp>
      <p:sp>
        <p:nvSpPr>
          <p:cNvPr id="11" name="object 11"/>
          <p:cNvSpPr/>
          <p:nvPr/>
        </p:nvSpPr>
        <p:spPr>
          <a:xfrm>
            <a:off x="4533405" y="4409478"/>
            <a:ext cx="207645" cy="408305"/>
          </a:xfrm>
          <a:custGeom>
            <a:avLst/>
            <a:gdLst/>
            <a:ahLst/>
            <a:cxnLst/>
            <a:rect l="l" t="t" r="r" b="b"/>
            <a:pathLst>
              <a:path w="207645" h="408304">
                <a:moveTo>
                  <a:pt x="207479" y="0"/>
                </a:moveTo>
                <a:lnTo>
                  <a:pt x="0" y="0"/>
                </a:lnTo>
                <a:lnTo>
                  <a:pt x="0" y="44513"/>
                </a:lnTo>
                <a:lnTo>
                  <a:pt x="77698" y="44513"/>
                </a:lnTo>
                <a:lnTo>
                  <a:pt x="77698" y="408254"/>
                </a:lnTo>
                <a:lnTo>
                  <a:pt x="129781" y="408254"/>
                </a:lnTo>
                <a:lnTo>
                  <a:pt x="129781" y="44513"/>
                </a:lnTo>
                <a:lnTo>
                  <a:pt x="207479" y="44513"/>
                </a:lnTo>
                <a:lnTo>
                  <a:pt x="207479" y="0"/>
                </a:lnTo>
                <a:close/>
              </a:path>
            </a:pathLst>
          </a:custGeom>
          <a:solidFill>
            <a:srgbClr val="000000"/>
          </a:solidFill>
        </p:spPr>
        <p:txBody>
          <a:bodyPr wrap="square" lIns="0" tIns="0" rIns="0" bIns="0" rtlCol="0"/>
          <a:lstStyle/>
          <a:p>
            <a:endParaRPr/>
          </a:p>
        </p:txBody>
      </p:sp>
      <p:sp>
        <p:nvSpPr>
          <p:cNvPr id="12" name="object 12"/>
          <p:cNvSpPr/>
          <p:nvPr/>
        </p:nvSpPr>
        <p:spPr>
          <a:xfrm>
            <a:off x="4851637" y="4408892"/>
            <a:ext cx="222885" cy="408940"/>
          </a:xfrm>
          <a:custGeom>
            <a:avLst/>
            <a:gdLst/>
            <a:ahLst/>
            <a:cxnLst/>
            <a:rect l="l" t="t" r="r" b="b"/>
            <a:pathLst>
              <a:path w="222885" h="408939">
                <a:moveTo>
                  <a:pt x="105814" y="0"/>
                </a:moveTo>
                <a:lnTo>
                  <a:pt x="0" y="0"/>
                </a:lnTo>
                <a:lnTo>
                  <a:pt x="0" y="408678"/>
                </a:lnTo>
                <a:lnTo>
                  <a:pt x="50438" y="408678"/>
                </a:lnTo>
                <a:lnTo>
                  <a:pt x="50438" y="226304"/>
                </a:lnTo>
                <a:lnTo>
                  <a:pt x="150254" y="226304"/>
                </a:lnTo>
                <a:lnTo>
                  <a:pt x="146321" y="216358"/>
                </a:lnTo>
                <a:lnTo>
                  <a:pt x="153769" y="214699"/>
                </a:lnTo>
                <a:lnTo>
                  <a:pt x="162027" y="211383"/>
                </a:lnTo>
                <a:lnTo>
                  <a:pt x="191766" y="186514"/>
                </a:lnTo>
                <a:lnTo>
                  <a:pt x="192364" y="185686"/>
                </a:lnTo>
                <a:lnTo>
                  <a:pt x="50438" y="185686"/>
                </a:lnTo>
                <a:lnTo>
                  <a:pt x="50438" y="43113"/>
                </a:lnTo>
                <a:lnTo>
                  <a:pt x="197839" y="43113"/>
                </a:lnTo>
                <a:lnTo>
                  <a:pt x="196219" y="40508"/>
                </a:lnTo>
                <a:lnTo>
                  <a:pt x="189805" y="32517"/>
                </a:lnTo>
                <a:lnTo>
                  <a:pt x="157576" y="9363"/>
                </a:lnTo>
                <a:lnTo>
                  <a:pt x="116814" y="322"/>
                </a:lnTo>
                <a:lnTo>
                  <a:pt x="105814" y="0"/>
                </a:lnTo>
                <a:close/>
              </a:path>
              <a:path w="222885" h="408939">
                <a:moveTo>
                  <a:pt x="150254" y="226304"/>
                </a:moveTo>
                <a:lnTo>
                  <a:pt x="97556" y="226304"/>
                </a:lnTo>
                <a:lnTo>
                  <a:pt x="166993" y="408678"/>
                </a:lnTo>
                <a:lnTo>
                  <a:pt x="222369" y="408678"/>
                </a:lnTo>
                <a:lnTo>
                  <a:pt x="150254" y="226304"/>
                </a:lnTo>
                <a:close/>
              </a:path>
              <a:path w="222885" h="408939">
                <a:moveTo>
                  <a:pt x="197839" y="43113"/>
                </a:moveTo>
                <a:lnTo>
                  <a:pt x="104977" y="43113"/>
                </a:lnTo>
                <a:lnTo>
                  <a:pt x="113263" y="43925"/>
                </a:lnTo>
                <a:lnTo>
                  <a:pt x="129778" y="48905"/>
                </a:lnTo>
                <a:lnTo>
                  <a:pt x="157898" y="79568"/>
                </a:lnTo>
                <a:lnTo>
                  <a:pt x="163565" y="111071"/>
                </a:lnTo>
                <a:lnTo>
                  <a:pt x="163673" y="113562"/>
                </a:lnTo>
                <a:lnTo>
                  <a:pt x="153210" y="156348"/>
                </a:lnTo>
                <a:lnTo>
                  <a:pt x="112468" y="184571"/>
                </a:lnTo>
                <a:lnTo>
                  <a:pt x="98365" y="185686"/>
                </a:lnTo>
                <a:lnTo>
                  <a:pt x="192364" y="185686"/>
                </a:lnTo>
                <a:lnTo>
                  <a:pt x="211790" y="145234"/>
                </a:lnTo>
                <a:lnTo>
                  <a:pt x="214920" y="111071"/>
                </a:lnTo>
                <a:lnTo>
                  <a:pt x="214442" y="96746"/>
                </a:lnTo>
                <a:lnTo>
                  <a:pt x="212957" y="83506"/>
                </a:lnTo>
                <a:lnTo>
                  <a:pt x="210389" y="71200"/>
                </a:lnTo>
                <a:lnTo>
                  <a:pt x="206663" y="59676"/>
                </a:lnTo>
                <a:lnTo>
                  <a:pt x="201863" y="49585"/>
                </a:lnTo>
                <a:lnTo>
                  <a:pt x="197839" y="43113"/>
                </a:lnTo>
                <a:close/>
              </a:path>
            </a:pathLst>
          </a:custGeom>
          <a:solidFill>
            <a:srgbClr val="000000"/>
          </a:solidFill>
        </p:spPr>
        <p:txBody>
          <a:bodyPr wrap="square" lIns="0" tIns="0" rIns="0" bIns="0" rtlCol="0"/>
          <a:lstStyle/>
          <a:p>
            <a:endParaRPr/>
          </a:p>
        </p:txBody>
      </p:sp>
      <p:sp>
        <p:nvSpPr>
          <p:cNvPr id="13" name="object 13"/>
          <p:cNvSpPr/>
          <p:nvPr/>
        </p:nvSpPr>
        <p:spPr>
          <a:xfrm>
            <a:off x="5195500" y="4408892"/>
            <a:ext cx="242570" cy="419100"/>
          </a:xfrm>
          <a:custGeom>
            <a:avLst/>
            <a:gdLst/>
            <a:ahLst/>
            <a:cxnLst/>
            <a:rect l="l" t="t" r="r" b="b"/>
            <a:pathLst>
              <a:path w="242570" h="419100">
                <a:moveTo>
                  <a:pt x="242204" y="0"/>
                </a:moveTo>
                <a:lnTo>
                  <a:pt x="190120" y="0"/>
                </a:lnTo>
                <a:lnTo>
                  <a:pt x="190120" y="263607"/>
                </a:lnTo>
                <a:lnTo>
                  <a:pt x="189954" y="273555"/>
                </a:lnTo>
                <a:lnTo>
                  <a:pt x="185137" y="312906"/>
                </a:lnTo>
                <a:lnTo>
                  <a:pt x="166982" y="350961"/>
                </a:lnTo>
                <a:lnTo>
                  <a:pt x="131116" y="369938"/>
                </a:lnTo>
                <a:lnTo>
                  <a:pt x="121520" y="370546"/>
                </a:lnTo>
                <a:lnTo>
                  <a:pt x="111441" y="369938"/>
                </a:lnTo>
                <a:lnTo>
                  <a:pt x="74813" y="350961"/>
                </a:lnTo>
                <a:lnTo>
                  <a:pt x="56594" y="312906"/>
                </a:lnTo>
                <a:lnTo>
                  <a:pt x="51534" y="273555"/>
                </a:lnTo>
                <a:lnTo>
                  <a:pt x="51247" y="0"/>
                </a:lnTo>
                <a:lnTo>
                  <a:pt x="0" y="0"/>
                </a:lnTo>
                <a:lnTo>
                  <a:pt x="0" y="268581"/>
                </a:lnTo>
                <a:lnTo>
                  <a:pt x="3154" y="312763"/>
                </a:lnTo>
                <a:lnTo>
                  <a:pt x="13959" y="352205"/>
                </a:lnTo>
                <a:lnTo>
                  <a:pt x="42574" y="392720"/>
                </a:lnTo>
                <a:lnTo>
                  <a:pt x="75579" y="411981"/>
                </a:lnTo>
                <a:lnTo>
                  <a:pt x="119874" y="418625"/>
                </a:lnTo>
                <a:lnTo>
                  <a:pt x="136463" y="417861"/>
                </a:lnTo>
                <a:lnTo>
                  <a:pt x="177733" y="407020"/>
                </a:lnTo>
                <a:lnTo>
                  <a:pt x="214920" y="374690"/>
                </a:lnTo>
                <a:lnTo>
                  <a:pt x="232017" y="339835"/>
                </a:lnTo>
                <a:lnTo>
                  <a:pt x="240446" y="298528"/>
                </a:lnTo>
                <a:lnTo>
                  <a:pt x="242204" y="268581"/>
                </a:lnTo>
                <a:lnTo>
                  <a:pt x="242204" y="0"/>
                </a:lnTo>
                <a:close/>
              </a:path>
            </a:pathLst>
          </a:custGeom>
          <a:solidFill>
            <a:srgbClr val="000000"/>
          </a:solidFill>
        </p:spPr>
        <p:txBody>
          <a:bodyPr wrap="square" lIns="0" tIns="0" rIns="0" bIns="0" rtlCol="0"/>
          <a:lstStyle/>
          <a:p>
            <a:endParaRPr/>
          </a:p>
        </p:txBody>
      </p:sp>
      <p:sp>
        <p:nvSpPr>
          <p:cNvPr id="14" name="object 14"/>
          <p:cNvSpPr/>
          <p:nvPr/>
        </p:nvSpPr>
        <p:spPr>
          <a:xfrm>
            <a:off x="5558388" y="4398931"/>
            <a:ext cx="214629" cy="428625"/>
          </a:xfrm>
          <a:custGeom>
            <a:avLst/>
            <a:gdLst/>
            <a:ahLst/>
            <a:cxnLst/>
            <a:rect l="l" t="t" r="r" b="b"/>
            <a:pathLst>
              <a:path w="214629" h="428625">
                <a:moveTo>
                  <a:pt x="122329" y="0"/>
                </a:moveTo>
                <a:lnTo>
                  <a:pt x="82659" y="6630"/>
                </a:lnTo>
                <a:lnTo>
                  <a:pt x="47927" y="28201"/>
                </a:lnTo>
                <a:lnTo>
                  <a:pt x="23963" y="64656"/>
                </a:lnTo>
                <a:lnTo>
                  <a:pt x="14869" y="116052"/>
                </a:lnTo>
                <a:lnTo>
                  <a:pt x="15204" y="128041"/>
                </a:lnTo>
                <a:lnTo>
                  <a:pt x="24890" y="168056"/>
                </a:lnTo>
                <a:lnTo>
                  <a:pt x="51449" y="203209"/>
                </a:lnTo>
                <a:lnTo>
                  <a:pt x="88649" y="228105"/>
                </a:lnTo>
                <a:lnTo>
                  <a:pt x="96692" y="232120"/>
                </a:lnTo>
                <a:lnTo>
                  <a:pt x="103487" y="235850"/>
                </a:lnTo>
                <a:lnTo>
                  <a:pt x="138826" y="259631"/>
                </a:lnTo>
                <a:lnTo>
                  <a:pt x="160047" y="291560"/>
                </a:lnTo>
                <a:lnTo>
                  <a:pt x="162836" y="313360"/>
                </a:lnTo>
                <a:lnTo>
                  <a:pt x="161762" y="328592"/>
                </a:lnTo>
                <a:lnTo>
                  <a:pt x="137489" y="370713"/>
                </a:lnTo>
                <a:lnTo>
                  <a:pt x="103303" y="380506"/>
                </a:lnTo>
                <a:lnTo>
                  <a:pt x="93386" y="379885"/>
                </a:lnTo>
                <a:lnTo>
                  <a:pt x="54168" y="365131"/>
                </a:lnTo>
                <a:lnTo>
                  <a:pt x="30575" y="344032"/>
                </a:lnTo>
                <a:lnTo>
                  <a:pt x="0" y="381335"/>
                </a:lnTo>
                <a:lnTo>
                  <a:pt x="31615" y="408496"/>
                </a:lnTo>
                <a:lnTo>
                  <a:pt x="73352" y="425373"/>
                </a:lnTo>
                <a:lnTo>
                  <a:pt x="103303" y="428585"/>
                </a:lnTo>
                <a:lnTo>
                  <a:pt x="114800" y="428106"/>
                </a:lnTo>
                <a:lnTo>
                  <a:pt x="156738" y="415970"/>
                </a:lnTo>
                <a:lnTo>
                  <a:pt x="188826" y="389158"/>
                </a:lnTo>
                <a:lnTo>
                  <a:pt x="208715" y="348279"/>
                </a:lnTo>
                <a:lnTo>
                  <a:pt x="213247" y="310044"/>
                </a:lnTo>
                <a:lnTo>
                  <a:pt x="212781" y="298062"/>
                </a:lnTo>
                <a:lnTo>
                  <a:pt x="201780" y="257442"/>
                </a:lnTo>
                <a:lnTo>
                  <a:pt x="172025" y="220825"/>
                </a:lnTo>
                <a:lnTo>
                  <a:pt x="133679" y="195864"/>
                </a:lnTo>
                <a:lnTo>
                  <a:pt x="119441" y="188378"/>
                </a:lnTo>
                <a:lnTo>
                  <a:pt x="113336" y="185179"/>
                </a:lnTo>
                <a:lnTo>
                  <a:pt x="107383" y="181825"/>
                </a:lnTo>
                <a:lnTo>
                  <a:pt x="101657" y="178238"/>
                </a:lnTo>
                <a:lnTo>
                  <a:pt x="88434" y="168289"/>
                </a:lnTo>
                <a:lnTo>
                  <a:pt x="82659" y="161655"/>
                </a:lnTo>
                <a:lnTo>
                  <a:pt x="76857" y="155856"/>
                </a:lnTo>
                <a:lnTo>
                  <a:pt x="64470" y="115240"/>
                </a:lnTo>
                <a:lnTo>
                  <a:pt x="64779" y="106361"/>
                </a:lnTo>
                <a:lnTo>
                  <a:pt x="79420" y="67662"/>
                </a:lnTo>
                <a:lnTo>
                  <a:pt x="117363" y="47254"/>
                </a:lnTo>
                <a:lnTo>
                  <a:pt x="124812" y="47254"/>
                </a:lnTo>
                <a:lnTo>
                  <a:pt x="141998" y="49108"/>
                </a:lnTo>
                <a:lnTo>
                  <a:pt x="157560" y="54616"/>
                </a:lnTo>
                <a:lnTo>
                  <a:pt x="171422" y="63696"/>
                </a:lnTo>
                <a:lnTo>
                  <a:pt x="183508" y="76267"/>
                </a:lnTo>
                <a:lnTo>
                  <a:pt x="214083" y="38973"/>
                </a:lnTo>
                <a:lnTo>
                  <a:pt x="175222" y="9960"/>
                </a:lnTo>
                <a:lnTo>
                  <a:pt x="136753" y="623"/>
                </a:lnTo>
                <a:lnTo>
                  <a:pt x="122329" y="0"/>
                </a:lnTo>
                <a:close/>
              </a:path>
            </a:pathLst>
          </a:custGeom>
          <a:solidFill>
            <a:srgbClr val="000000"/>
          </a:solidFill>
        </p:spPr>
        <p:txBody>
          <a:bodyPr wrap="square" lIns="0" tIns="0" rIns="0" bIns="0" rtlCol="0"/>
          <a:lstStyle/>
          <a:p>
            <a:endParaRPr/>
          </a:p>
        </p:txBody>
      </p:sp>
      <p:sp>
        <p:nvSpPr>
          <p:cNvPr id="15" name="object 15"/>
          <p:cNvSpPr/>
          <p:nvPr/>
        </p:nvSpPr>
        <p:spPr>
          <a:xfrm>
            <a:off x="5859259" y="4409478"/>
            <a:ext cx="207010" cy="408305"/>
          </a:xfrm>
          <a:custGeom>
            <a:avLst/>
            <a:gdLst/>
            <a:ahLst/>
            <a:cxnLst/>
            <a:rect l="l" t="t" r="r" b="b"/>
            <a:pathLst>
              <a:path w="207010" h="408304">
                <a:moveTo>
                  <a:pt x="206629" y="0"/>
                </a:moveTo>
                <a:lnTo>
                  <a:pt x="0" y="0"/>
                </a:lnTo>
                <a:lnTo>
                  <a:pt x="0" y="44513"/>
                </a:lnTo>
                <a:lnTo>
                  <a:pt x="77685" y="44513"/>
                </a:lnTo>
                <a:lnTo>
                  <a:pt x="77685" y="408254"/>
                </a:lnTo>
                <a:lnTo>
                  <a:pt x="128930" y="408254"/>
                </a:lnTo>
                <a:lnTo>
                  <a:pt x="128930" y="44513"/>
                </a:lnTo>
                <a:lnTo>
                  <a:pt x="206629" y="44513"/>
                </a:lnTo>
                <a:lnTo>
                  <a:pt x="206629" y="0"/>
                </a:lnTo>
                <a:close/>
              </a:path>
            </a:pathLst>
          </a:custGeom>
          <a:solidFill>
            <a:srgbClr val="000000"/>
          </a:solidFill>
        </p:spPr>
        <p:txBody>
          <a:bodyPr wrap="square" lIns="0" tIns="0" rIns="0" bIns="0" rtlCol="0"/>
          <a:lstStyle/>
          <a:p>
            <a:endParaRPr/>
          </a:p>
        </p:txBody>
      </p:sp>
      <p:sp>
        <p:nvSpPr>
          <p:cNvPr id="16" name="object 16"/>
          <p:cNvSpPr/>
          <p:nvPr/>
        </p:nvSpPr>
        <p:spPr>
          <a:xfrm>
            <a:off x="6348607" y="4408892"/>
            <a:ext cx="256540" cy="408940"/>
          </a:xfrm>
          <a:custGeom>
            <a:avLst/>
            <a:gdLst/>
            <a:ahLst/>
            <a:cxnLst/>
            <a:rect l="l" t="t" r="r" b="b"/>
            <a:pathLst>
              <a:path w="256540" h="408939">
                <a:moveTo>
                  <a:pt x="256236" y="0"/>
                </a:moveTo>
                <a:lnTo>
                  <a:pt x="200860" y="0"/>
                </a:lnTo>
                <a:lnTo>
                  <a:pt x="128104" y="192316"/>
                </a:lnTo>
                <a:lnTo>
                  <a:pt x="57022" y="0"/>
                </a:lnTo>
                <a:lnTo>
                  <a:pt x="0" y="0"/>
                </a:lnTo>
                <a:lnTo>
                  <a:pt x="101657" y="245371"/>
                </a:lnTo>
                <a:lnTo>
                  <a:pt x="101657" y="408679"/>
                </a:lnTo>
                <a:lnTo>
                  <a:pt x="153742" y="408679"/>
                </a:lnTo>
                <a:lnTo>
                  <a:pt x="153742" y="245371"/>
                </a:lnTo>
                <a:lnTo>
                  <a:pt x="256236" y="0"/>
                </a:lnTo>
                <a:close/>
              </a:path>
            </a:pathLst>
          </a:custGeom>
          <a:solidFill>
            <a:srgbClr val="000000"/>
          </a:solidFill>
        </p:spPr>
        <p:txBody>
          <a:bodyPr wrap="square" lIns="0" tIns="0" rIns="0" bIns="0" rtlCol="0"/>
          <a:lstStyle/>
          <a:p>
            <a:endParaRPr/>
          </a:p>
        </p:txBody>
      </p:sp>
      <p:sp>
        <p:nvSpPr>
          <p:cNvPr id="17" name="object 17"/>
          <p:cNvSpPr/>
          <p:nvPr/>
        </p:nvSpPr>
        <p:spPr>
          <a:xfrm>
            <a:off x="6688313" y="4398931"/>
            <a:ext cx="279400" cy="428625"/>
          </a:xfrm>
          <a:custGeom>
            <a:avLst/>
            <a:gdLst/>
            <a:ahLst/>
            <a:cxnLst/>
            <a:rect l="l" t="t" r="r" b="b"/>
            <a:pathLst>
              <a:path w="279400" h="428625">
                <a:moveTo>
                  <a:pt x="139709" y="0"/>
                </a:moveTo>
                <a:lnTo>
                  <a:pt x="94139" y="8746"/>
                </a:lnTo>
                <a:lnTo>
                  <a:pt x="56429" y="33888"/>
                </a:lnTo>
                <a:lnTo>
                  <a:pt x="28160" y="73322"/>
                </a:lnTo>
                <a:lnTo>
                  <a:pt x="9094" y="126012"/>
                </a:lnTo>
                <a:lnTo>
                  <a:pt x="2381" y="167771"/>
                </a:lnTo>
                <a:lnTo>
                  <a:pt x="0" y="213882"/>
                </a:lnTo>
                <a:lnTo>
                  <a:pt x="622" y="237159"/>
                </a:lnTo>
                <a:lnTo>
                  <a:pt x="5590" y="280912"/>
                </a:lnTo>
                <a:lnTo>
                  <a:pt x="15002" y="320055"/>
                </a:lnTo>
                <a:lnTo>
                  <a:pt x="37215" y="368898"/>
                </a:lnTo>
                <a:lnTo>
                  <a:pt x="68944" y="404455"/>
                </a:lnTo>
                <a:lnTo>
                  <a:pt x="108803" y="424751"/>
                </a:lnTo>
                <a:lnTo>
                  <a:pt x="139709" y="428585"/>
                </a:lnTo>
                <a:lnTo>
                  <a:pt x="155969" y="427640"/>
                </a:lnTo>
                <a:lnTo>
                  <a:pt x="198405" y="412835"/>
                </a:lnTo>
                <a:lnTo>
                  <a:pt x="232563" y="382409"/>
                </a:lnTo>
                <a:lnTo>
                  <a:pt x="233921" y="380506"/>
                </a:lnTo>
                <a:lnTo>
                  <a:pt x="139709" y="380506"/>
                </a:lnTo>
                <a:lnTo>
                  <a:pt x="129477" y="379716"/>
                </a:lnTo>
                <a:lnTo>
                  <a:pt x="94772" y="360403"/>
                </a:lnTo>
                <a:lnTo>
                  <a:pt x="70930" y="320276"/>
                </a:lnTo>
                <a:lnTo>
                  <a:pt x="60341" y="278541"/>
                </a:lnTo>
                <a:lnTo>
                  <a:pt x="54888" y="230979"/>
                </a:lnTo>
                <a:lnTo>
                  <a:pt x="54567" y="213882"/>
                </a:lnTo>
                <a:lnTo>
                  <a:pt x="54888" y="196771"/>
                </a:lnTo>
                <a:lnTo>
                  <a:pt x="60341" y="148394"/>
                </a:lnTo>
                <a:lnTo>
                  <a:pt x="70930" y="107130"/>
                </a:lnTo>
                <a:lnTo>
                  <a:pt x="94772" y="67020"/>
                </a:lnTo>
                <a:lnTo>
                  <a:pt x="129477" y="48031"/>
                </a:lnTo>
                <a:lnTo>
                  <a:pt x="139709" y="47254"/>
                </a:lnTo>
                <a:lnTo>
                  <a:pt x="233842" y="47254"/>
                </a:lnTo>
                <a:lnTo>
                  <a:pt x="232563" y="45479"/>
                </a:lnTo>
                <a:lnTo>
                  <a:pt x="198405" y="15751"/>
                </a:lnTo>
                <a:lnTo>
                  <a:pt x="155969" y="946"/>
                </a:lnTo>
                <a:lnTo>
                  <a:pt x="139709" y="0"/>
                </a:lnTo>
                <a:close/>
              </a:path>
              <a:path w="279400" h="428625">
                <a:moveTo>
                  <a:pt x="233842" y="47254"/>
                </a:moveTo>
                <a:lnTo>
                  <a:pt x="139709" y="47254"/>
                </a:lnTo>
                <a:lnTo>
                  <a:pt x="149941" y="48031"/>
                </a:lnTo>
                <a:lnTo>
                  <a:pt x="159548" y="50363"/>
                </a:lnTo>
                <a:lnTo>
                  <a:pt x="191061" y="75344"/>
                </a:lnTo>
                <a:lnTo>
                  <a:pt x="208028" y="106896"/>
                </a:lnTo>
                <a:lnTo>
                  <a:pt x="208123" y="107130"/>
                </a:lnTo>
                <a:lnTo>
                  <a:pt x="219049" y="148394"/>
                </a:lnTo>
                <a:lnTo>
                  <a:pt x="224526" y="196771"/>
                </a:lnTo>
                <a:lnTo>
                  <a:pt x="224852" y="213882"/>
                </a:lnTo>
                <a:lnTo>
                  <a:pt x="224526" y="230979"/>
                </a:lnTo>
                <a:lnTo>
                  <a:pt x="219049" y="278541"/>
                </a:lnTo>
                <a:lnTo>
                  <a:pt x="208197" y="320055"/>
                </a:lnTo>
                <a:lnTo>
                  <a:pt x="184175" y="360403"/>
                </a:lnTo>
                <a:lnTo>
                  <a:pt x="149941" y="379716"/>
                </a:lnTo>
                <a:lnTo>
                  <a:pt x="139709" y="380506"/>
                </a:lnTo>
                <a:lnTo>
                  <a:pt x="233921" y="380506"/>
                </a:lnTo>
                <a:lnTo>
                  <a:pt x="242204" y="368898"/>
                </a:lnTo>
                <a:lnTo>
                  <a:pt x="250889" y="353965"/>
                </a:lnTo>
                <a:lnTo>
                  <a:pt x="258416" y="337710"/>
                </a:lnTo>
                <a:lnTo>
                  <a:pt x="264779" y="320276"/>
                </a:lnTo>
                <a:lnTo>
                  <a:pt x="264860" y="320055"/>
                </a:lnTo>
                <a:lnTo>
                  <a:pt x="274166" y="280912"/>
                </a:lnTo>
                <a:lnTo>
                  <a:pt x="278786" y="237159"/>
                </a:lnTo>
                <a:lnTo>
                  <a:pt x="279391" y="213882"/>
                </a:lnTo>
                <a:lnTo>
                  <a:pt x="278786" y="190244"/>
                </a:lnTo>
                <a:lnTo>
                  <a:pt x="277020" y="167771"/>
                </a:lnTo>
                <a:lnTo>
                  <a:pt x="274166" y="146386"/>
                </a:lnTo>
                <a:lnTo>
                  <a:pt x="270297" y="126012"/>
                </a:lnTo>
                <a:lnTo>
                  <a:pt x="264926" y="107130"/>
                </a:lnTo>
                <a:lnTo>
                  <a:pt x="264860" y="106896"/>
                </a:lnTo>
                <a:lnTo>
                  <a:pt x="258416" y="89333"/>
                </a:lnTo>
                <a:lnTo>
                  <a:pt x="250889" y="73322"/>
                </a:lnTo>
                <a:lnTo>
                  <a:pt x="242204" y="58865"/>
                </a:lnTo>
                <a:lnTo>
                  <a:pt x="233842" y="47254"/>
                </a:lnTo>
                <a:close/>
              </a:path>
            </a:pathLst>
          </a:custGeom>
          <a:solidFill>
            <a:srgbClr val="000000"/>
          </a:solidFill>
        </p:spPr>
        <p:txBody>
          <a:bodyPr wrap="square" lIns="0" tIns="0" rIns="0" bIns="0" rtlCol="0"/>
          <a:lstStyle/>
          <a:p>
            <a:endParaRPr/>
          </a:p>
        </p:txBody>
      </p:sp>
      <p:sp>
        <p:nvSpPr>
          <p:cNvPr id="18" name="object 18"/>
          <p:cNvSpPr/>
          <p:nvPr/>
        </p:nvSpPr>
        <p:spPr>
          <a:xfrm>
            <a:off x="7099965" y="4408892"/>
            <a:ext cx="242570" cy="419100"/>
          </a:xfrm>
          <a:custGeom>
            <a:avLst/>
            <a:gdLst/>
            <a:ahLst/>
            <a:cxnLst/>
            <a:rect l="l" t="t" r="r" b="b"/>
            <a:pathLst>
              <a:path w="242570" h="419100">
                <a:moveTo>
                  <a:pt x="242176" y="0"/>
                </a:moveTo>
                <a:lnTo>
                  <a:pt x="190929" y="0"/>
                </a:lnTo>
                <a:lnTo>
                  <a:pt x="190929" y="263607"/>
                </a:lnTo>
                <a:lnTo>
                  <a:pt x="190646" y="273555"/>
                </a:lnTo>
                <a:lnTo>
                  <a:pt x="185609" y="312906"/>
                </a:lnTo>
                <a:lnTo>
                  <a:pt x="167376" y="350961"/>
                </a:lnTo>
                <a:lnTo>
                  <a:pt x="131571" y="369938"/>
                </a:lnTo>
                <a:lnTo>
                  <a:pt x="121520" y="370546"/>
                </a:lnTo>
                <a:lnTo>
                  <a:pt x="111571" y="369938"/>
                </a:lnTo>
                <a:lnTo>
                  <a:pt x="75322" y="350961"/>
                </a:lnTo>
                <a:lnTo>
                  <a:pt x="57054" y="312906"/>
                </a:lnTo>
                <a:lnTo>
                  <a:pt x="52249" y="273555"/>
                </a:lnTo>
                <a:lnTo>
                  <a:pt x="52084" y="0"/>
                </a:lnTo>
                <a:lnTo>
                  <a:pt x="0" y="0"/>
                </a:lnTo>
                <a:lnTo>
                  <a:pt x="0" y="268581"/>
                </a:lnTo>
                <a:lnTo>
                  <a:pt x="3836" y="312763"/>
                </a:lnTo>
                <a:lnTo>
                  <a:pt x="14363" y="352205"/>
                </a:lnTo>
                <a:lnTo>
                  <a:pt x="43188" y="392720"/>
                </a:lnTo>
                <a:lnTo>
                  <a:pt x="89365" y="415621"/>
                </a:lnTo>
                <a:lnTo>
                  <a:pt x="120683" y="418625"/>
                </a:lnTo>
                <a:lnTo>
                  <a:pt x="136800" y="417861"/>
                </a:lnTo>
                <a:lnTo>
                  <a:pt x="177705" y="407020"/>
                </a:lnTo>
                <a:lnTo>
                  <a:pt x="215729" y="374690"/>
                </a:lnTo>
                <a:lnTo>
                  <a:pt x="232708" y="339835"/>
                </a:lnTo>
                <a:lnTo>
                  <a:pt x="240837" y="298528"/>
                </a:lnTo>
                <a:lnTo>
                  <a:pt x="242176" y="268581"/>
                </a:lnTo>
                <a:lnTo>
                  <a:pt x="242176" y="0"/>
                </a:lnTo>
                <a:close/>
              </a:path>
            </a:pathLst>
          </a:custGeom>
          <a:solidFill>
            <a:srgbClr val="000000"/>
          </a:solidFill>
        </p:spPr>
        <p:txBody>
          <a:bodyPr wrap="square" lIns="0" tIns="0" rIns="0" bIns="0" rtlCol="0"/>
          <a:lstStyle/>
          <a:p>
            <a:endParaRPr/>
          </a:p>
        </p:txBody>
      </p:sp>
      <p:sp>
        <p:nvSpPr>
          <p:cNvPr id="19" name="object 19"/>
          <p:cNvSpPr/>
          <p:nvPr/>
        </p:nvSpPr>
        <p:spPr>
          <a:xfrm>
            <a:off x="7492592" y="4408892"/>
            <a:ext cx="223520" cy="408940"/>
          </a:xfrm>
          <a:custGeom>
            <a:avLst/>
            <a:gdLst/>
            <a:ahLst/>
            <a:cxnLst/>
            <a:rect l="l" t="t" r="r" b="b"/>
            <a:pathLst>
              <a:path w="223520" h="408939">
                <a:moveTo>
                  <a:pt x="105814" y="0"/>
                </a:moveTo>
                <a:lnTo>
                  <a:pt x="0" y="0"/>
                </a:lnTo>
                <a:lnTo>
                  <a:pt x="0" y="408678"/>
                </a:lnTo>
                <a:lnTo>
                  <a:pt x="51247" y="408678"/>
                </a:lnTo>
                <a:lnTo>
                  <a:pt x="51247" y="226304"/>
                </a:lnTo>
                <a:lnTo>
                  <a:pt x="150269" y="226304"/>
                </a:lnTo>
                <a:lnTo>
                  <a:pt x="146293" y="216358"/>
                </a:lnTo>
                <a:lnTo>
                  <a:pt x="152019" y="214803"/>
                </a:lnTo>
                <a:lnTo>
                  <a:pt x="157975" y="212626"/>
                </a:lnTo>
                <a:lnTo>
                  <a:pt x="192603" y="186514"/>
                </a:lnTo>
                <a:lnTo>
                  <a:pt x="193158" y="185686"/>
                </a:lnTo>
                <a:lnTo>
                  <a:pt x="51247" y="185686"/>
                </a:lnTo>
                <a:lnTo>
                  <a:pt x="51247" y="43113"/>
                </a:lnTo>
                <a:lnTo>
                  <a:pt x="198158" y="43113"/>
                </a:lnTo>
                <a:lnTo>
                  <a:pt x="196620" y="40508"/>
                </a:lnTo>
                <a:lnTo>
                  <a:pt x="190488" y="32517"/>
                </a:lnTo>
                <a:lnTo>
                  <a:pt x="157588" y="9363"/>
                </a:lnTo>
                <a:lnTo>
                  <a:pt x="116814" y="322"/>
                </a:lnTo>
                <a:lnTo>
                  <a:pt x="105814" y="0"/>
                </a:lnTo>
                <a:close/>
              </a:path>
              <a:path w="223520" h="408939">
                <a:moveTo>
                  <a:pt x="150269" y="226304"/>
                </a:moveTo>
                <a:lnTo>
                  <a:pt x="98365" y="226304"/>
                </a:lnTo>
                <a:lnTo>
                  <a:pt x="166965" y="408678"/>
                </a:lnTo>
                <a:lnTo>
                  <a:pt x="223178" y="408678"/>
                </a:lnTo>
                <a:lnTo>
                  <a:pt x="150269" y="226304"/>
                </a:lnTo>
                <a:close/>
              </a:path>
              <a:path w="223520" h="408939">
                <a:moveTo>
                  <a:pt x="198158" y="43113"/>
                </a:moveTo>
                <a:lnTo>
                  <a:pt x="105814" y="43113"/>
                </a:lnTo>
                <a:lnTo>
                  <a:pt x="113235" y="43925"/>
                </a:lnTo>
                <a:lnTo>
                  <a:pt x="129778" y="48905"/>
                </a:lnTo>
                <a:lnTo>
                  <a:pt x="157870" y="79568"/>
                </a:lnTo>
                <a:lnTo>
                  <a:pt x="163593" y="111071"/>
                </a:lnTo>
                <a:lnTo>
                  <a:pt x="163673" y="113562"/>
                </a:lnTo>
                <a:lnTo>
                  <a:pt x="153552" y="156348"/>
                </a:lnTo>
                <a:lnTo>
                  <a:pt x="112468" y="184571"/>
                </a:lnTo>
                <a:lnTo>
                  <a:pt x="98365" y="185686"/>
                </a:lnTo>
                <a:lnTo>
                  <a:pt x="193158" y="185686"/>
                </a:lnTo>
                <a:lnTo>
                  <a:pt x="211893" y="145234"/>
                </a:lnTo>
                <a:lnTo>
                  <a:pt x="215729" y="111071"/>
                </a:lnTo>
                <a:lnTo>
                  <a:pt x="215124" y="96746"/>
                </a:lnTo>
                <a:lnTo>
                  <a:pt x="213358" y="83506"/>
                </a:lnTo>
                <a:lnTo>
                  <a:pt x="210504" y="71200"/>
                </a:lnTo>
                <a:lnTo>
                  <a:pt x="206635" y="59676"/>
                </a:lnTo>
                <a:lnTo>
                  <a:pt x="201978" y="49585"/>
                </a:lnTo>
                <a:lnTo>
                  <a:pt x="198158" y="43113"/>
                </a:lnTo>
                <a:close/>
              </a:path>
            </a:pathLst>
          </a:custGeom>
          <a:solidFill>
            <a:srgbClr val="000000"/>
          </a:solidFill>
        </p:spPr>
        <p:txBody>
          <a:bodyPr wrap="square" lIns="0" tIns="0" rIns="0" bIns="0" rtlCol="0"/>
          <a:lstStyle/>
          <a:p>
            <a:endParaRPr/>
          </a:p>
        </p:txBody>
      </p:sp>
      <p:sp>
        <p:nvSpPr>
          <p:cNvPr id="20" name="object 20"/>
          <p:cNvSpPr/>
          <p:nvPr/>
        </p:nvSpPr>
        <p:spPr>
          <a:xfrm>
            <a:off x="8104264" y="4409478"/>
            <a:ext cx="177165" cy="408305"/>
          </a:xfrm>
          <a:custGeom>
            <a:avLst/>
            <a:gdLst/>
            <a:ahLst/>
            <a:cxnLst/>
            <a:rect l="l" t="t" r="r" b="b"/>
            <a:pathLst>
              <a:path w="177165" h="408304">
                <a:moveTo>
                  <a:pt x="176898" y="361200"/>
                </a:moveTo>
                <a:lnTo>
                  <a:pt x="49606" y="361200"/>
                </a:lnTo>
                <a:lnTo>
                  <a:pt x="49606" y="217487"/>
                </a:lnTo>
                <a:lnTo>
                  <a:pt x="163677" y="217487"/>
                </a:lnTo>
                <a:lnTo>
                  <a:pt x="163677" y="174244"/>
                </a:lnTo>
                <a:lnTo>
                  <a:pt x="49606" y="174244"/>
                </a:lnTo>
                <a:lnTo>
                  <a:pt x="49606" y="45783"/>
                </a:lnTo>
                <a:lnTo>
                  <a:pt x="171094" y="45783"/>
                </a:lnTo>
                <a:lnTo>
                  <a:pt x="171094" y="0"/>
                </a:lnTo>
                <a:lnTo>
                  <a:pt x="0" y="0"/>
                </a:lnTo>
                <a:lnTo>
                  <a:pt x="0" y="45783"/>
                </a:lnTo>
                <a:lnTo>
                  <a:pt x="0" y="174244"/>
                </a:lnTo>
                <a:lnTo>
                  <a:pt x="0" y="217487"/>
                </a:lnTo>
                <a:lnTo>
                  <a:pt x="0" y="361200"/>
                </a:lnTo>
                <a:lnTo>
                  <a:pt x="0" y="408254"/>
                </a:lnTo>
                <a:lnTo>
                  <a:pt x="176898" y="408254"/>
                </a:lnTo>
                <a:lnTo>
                  <a:pt x="176898" y="361200"/>
                </a:lnTo>
                <a:close/>
              </a:path>
            </a:pathLst>
          </a:custGeom>
          <a:solidFill>
            <a:srgbClr val="000000"/>
          </a:solidFill>
        </p:spPr>
        <p:txBody>
          <a:bodyPr wrap="square" lIns="0" tIns="0" rIns="0" bIns="0" rtlCol="0"/>
          <a:lstStyle/>
          <a:p>
            <a:endParaRPr/>
          </a:p>
        </p:txBody>
      </p:sp>
      <p:sp>
        <p:nvSpPr>
          <p:cNvPr id="21" name="object 21"/>
          <p:cNvSpPr/>
          <p:nvPr/>
        </p:nvSpPr>
        <p:spPr>
          <a:xfrm>
            <a:off x="8415881" y="4408892"/>
            <a:ext cx="240029" cy="408940"/>
          </a:xfrm>
          <a:custGeom>
            <a:avLst/>
            <a:gdLst/>
            <a:ahLst/>
            <a:cxnLst/>
            <a:rect l="l" t="t" r="r" b="b"/>
            <a:pathLst>
              <a:path w="240029" h="408939">
                <a:moveTo>
                  <a:pt x="239721" y="0"/>
                </a:moveTo>
                <a:lnTo>
                  <a:pt x="191766" y="0"/>
                </a:lnTo>
                <a:lnTo>
                  <a:pt x="191766" y="317492"/>
                </a:lnTo>
                <a:lnTo>
                  <a:pt x="190120" y="317492"/>
                </a:lnTo>
                <a:lnTo>
                  <a:pt x="62015" y="0"/>
                </a:lnTo>
                <a:lnTo>
                  <a:pt x="0" y="0"/>
                </a:lnTo>
                <a:lnTo>
                  <a:pt x="0" y="408679"/>
                </a:lnTo>
                <a:lnTo>
                  <a:pt x="47118" y="408679"/>
                </a:lnTo>
                <a:lnTo>
                  <a:pt x="47118" y="92019"/>
                </a:lnTo>
                <a:lnTo>
                  <a:pt x="49601" y="92019"/>
                </a:lnTo>
                <a:lnTo>
                  <a:pt x="179379" y="408679"/>
                </a:lnTo>
                <a:lnTo>
                  <a:pt x="239721" y="408679"/>
                </a:lnTo>
                <a:lnTo>
                  <a:pt x="239721" y="0"/>
                </a:lnTo>
                <a:close/>
              </a:path>
            </a:pathLst>
          </a:custGeom>
          <a:solidFill>
            <a:srgbClr val="000000"/>
          </a:solidFill>
        </p:spPr>
        <p:txBody>
          <a:bodyPr wrap="square" lIns="0" tIns="0" rIns="0" bIns="0" rtlCol="0"/>
          <a:lstStyle/>
          <a:p>
            <a:endParaRPr/>
          </a:p>
        </p:txBody>
      </p:sp>
      <p:sp>
        <p:nvSpPr>
          <p:cNvPr id="22" name="object 22"/>
          <p:cNvSpPr/>
          <p:nvPr/>
        </p:nvSpPr>
        <p:spPr>
          <a:xfrm>
            <a:off x="8811819" y="4409478"/>
            <a:ext cx="177165" cy="408305"/>
          </a:xfrm>
          <a:custGeom>
            <a:avLst/>
            <a:gdLst/>
            <a:ahLst/>
            <a:cxnLst/>
            <a:rect l="l" t="t" r="r" b="b"/>
            <a:pathLst>
              <a:path w="177165" h="408304">
                <a:moveTo>
                  <a:pt x="176898" y="361200"/>
                </a:moveTo>
                <a:lnTo>
                  <a:pt x="49606" y="361200"/>
                </a:lnTo>
                <a:lnTo>
                  <a:pt x="49606" y="217487"/>
                </a:lnTo>
                <a:lnTo>
                  <a:pt x="163677" y="217487"/>
                </a:lnTo>
                <a:lnTo>
                  <a:pt x="163677" y="174244"/>
                </a:lnTo>
                <a:lnTo>
                  <a:pt x="49606" y="174244"/>
                </a:lnTo>
                <a:lnTo>
                  <a:pt x="49606" y="45783"/>
                </a:lnTo>
                <a:lnTo>
                  <a:pt x="171094" y="45783"/>
                </a:lnTo>
                <a:lnTo>
                  <a:pt x="171094" y="0"/>
                </a:lnTo>
                <a:lnTo>
                  <a:pt x="0" y="0"/>
                </a:lnTo>
                <a:lnTo>
                  <a:pt x="0" y="45783"/>
                </a:lnTo>
                <a:lnTo>
                  <a:pt x="0" y="174244"/>
                </a:lnTo>
                <a:lnTo>
                  <a:pt x="0" y="217487"/>
                </a:lnTo>
                <a:lnTo>
                  <a:pt x="0" y="361200"/>
                </a:lnTo>
                <a:lnTo>
                  <a:pt x="0" y="408254"/>
                </a:lnTo>
                <a:lnTo>
                  <a:pt x="176898" y="408254"/>
                </a:lnTo>
                <a:lnTo>
                  <a:pt x="176898" y="361200"/>
                </a:lnTo>
                <a:close/>
              </a:path>
            </a:pathLst>
          </a:custGeom>
          <a:solidFill>
            <a:srgbClr val="000000"/>
          </a:solidFill>
        </p:spPr>
        <p:txBody>
          <a:bodyPr wrap="square" lIns="0" tIns="0" rIns="0" bIns="0" rtlCol="0"/>
          <a:lstStyle/>
          <a:p>
            <a:endParaRPr/>
          </a:p>
        </p:txBody>
      </p:sp>
      <p:sp>
        <p:nvSpPr>
          <p:cNvPr id="23" name="object 23"/>
          <p:cNvSpPr/>
          <p:nvPr/>
        </p:nvSpPr>
        <p:spPr>
          <a:xfrm>
            <a:off x="9123441" y="4408892"/>
            <a:ext cx="222885" cy="408940"/>
          </a:xfrm>
          <a:custGeom>
            <a:avLst/>
            <a:gdLst/>
            <a:ahLst/>
            <a:cxnLst/>
            <a:rect l="l" t="t" r="r" b="b"/>
            <a:pathLst>
              <a:path w="222884" h="408939">
                <a:moveTo>
                  <a:pt x="104977" y="0"/>
                </a:moveTo>
                <a:lnTo>
                  <a:pt x="0" y="0"/>
                </a:lnTo>
                <a:lnTo>
                  <a:pt x="0" y="408678"/>
                </a:lnTo>
                <a:lnTo>
                  <a:pt x="50438" y="408678"/>
                </a:lnTo>
                <a:lnTo>
                  <a:pt x="50438" y="226304"/>
                </a:lnTo>
                <a:lnTo>
                  <a:pt x="149460" y="226304"/>
                </a:lnTo>
                <a:lnTo>
                  <a:pt x="145484" y="216358"/>
                </a:lnTo>
                <a:lnTo>
                  <a:pt x="151551" y="214803"/>
                </a:lnTo>
                <a:lnTo>
                  <a:pt x="157466" y="212626"/>
                </a:lnTo>
                <a:lnTo>
                  <a:pt x="191766" y="186514"/>
                </a:lnTo>
                <a:lnTo>
                  <a:pt x="192322" y="185686"/>
                </a:lnTo>
                <a:lnTo>
                  <a:pt x="50438" y="185686"/>
                </a:lnTo>
                <a:lnTo>
                  <a:pt x="50438" y="43113"/>
                </a:lnTo>
                <a:lnTo>
                  <a:pt x="197836" y="43113"/>
                </a:lnTo>
                <a:lnTo>
                  <a:pt x="196215" y="40508"/>
                </a:lnTo>
                <a:lnTo>
                  <a:pt x="189794" y="32517"/>
                </a:lnTo>
                <a:lnTo>
                  <a:pt x="157575" y="9363"/>
                </a:lnTo>
                <a:lnTo>
                  <a:pt x="116461" y="322"/>
                </a:lnTo>
                <a:lnTo>
                  <a:pt x="104977" y="0"/>
                </a:lnTo>
                <a:close/>
              </a:path>
              <a:path w="222884" h="408939">
                <a:moveTo>
                  <a:pt x="149460" y="226304"/>
                </a:moveTo>
                <a:lnTo>
                  <a:pt x="97556" y="226304"/>
                </a:lnTo>
                <a:lnTo>
                  <a:pt x="166965" y="408678"/>
                </a:lnTo>
                <a:lnTo>
                  <a:pt x="222369" y="408678"/>
                </a:lnTo>
                <a:lnTo>
                  <a:pt x="149460" y="226304"/>
                </a:lnTo>
                <a:close/>
              </a:path>
              <a:path w="222884" h="408939">
                <a:moveTo>
                  <a:pt x="197836" y="43113"/>
                </a:moveTo>
                <a:lnTo>
                  <a:pt x="104977" y="43113"/>
                </a:lnTo>
                <a:lnTo>
                  <a:pt x="113263" y="43925"/>
                </a:lnTo>
                <a:lnTo>
                  <a:pt x="121520" y="46415"/>
                </a:lnTo>
                <a:lnTo>
                  <a:pt x="128969" y="48905"/>
                </a:lnTo>
                <a:lnTo>
                  <a:pt x="136389" y="52206"/>
                </a:lnTo>
                <a:lnTo>
                  <a:pt x="142192" y="58026"/>
                </a:lnTo>
                <a:lnTo>
                  <a:pt x="146838" y="62210"/>
                </a:lnTo>
                <a:lnTo>
                  <a:pt x="162514" y="103470"/>
                </a:lnTo>
                <a:lnTo>
                  <a:pt x="162757" y="111071"/>
                </a:lnTo>
                <a:lnTo>
                  <a:pt x="162836" y="113562"/>
                </a:lnTo>
                <a:lnTo>
                  <a:pt x="153079" y="156348"/>
                </a:lnTo>
                <a:lnTo>
                  <a:pt x="112012" y="184571"/>
                </a:lnTo>
                <a:lnTo>
                  <a:pt x="98365" y="185686"/>
                </a:lnTo>
                <a:lnTo>
                  <a:pt x="192322" y="185686"/>
                </a:lnTo>
                <a:lnTo>
                  <a:pt x="211084" y="145234"/>
                </a:lnTo>
                <a:lnTo>
                  <a:pt x="214920" y="111071"/>
                </a:lnTo>
                <a:lnTo>
                  <a:pt x="214442" y="96746"/>
                </a:lnTo>
                <a:lnTo>
                  <a:pt x="212957" y="83506"/>
                </a:lnTo>
                <a:lnTo>
                  <a:pt x="210389" y="71200"/>
                </a:lnTo>
                <a:lnTo>
                  <a:pt x="206663" y="59676"/>
                </a:lnTo>
                <a:lnTo>
                  <a:pt x="201863" y="49585"/>
                </a:lnTo>
                <a:lnTo>
                  <a:pt x="197836" y="43113"/>
                </a:lnTo>
                <a:close/>
              </a:path>
            </a:pathLst>
          </a:custGeom>
          <a:solidFill>
            <a:srgbClr val="000000"/>
          </a:solidFill>
        </p:spPr>
        <p:txBody>
          <a:bodyPr wrap="square" lIns="0" tIns="0" rIns="0" bIns="0" rtlCol="0"/>
          <a:lstStyle/>
          <a:p>
            <a:endParaRPr/>
          </a:p>
        </p:txBody>
      </p:sp>
      <p:sp>
        <p:nvSpPr>
          <p:cNvPr id="24" name="object 24"/>
          <p:cNvSpPr/>
          <p:nvPr/>
        </p:nvSpPr>
        <p:spPr>
          <a:xfrm>
            <a:off x="9454917" y="4398932"/>
            <a:ext cx="248920" cy="426720"/>
          </a:xfrm>
          <a:custGeom>
            <a:avLst/>
            <a:gdLst/>
            <a:ahLst/>
            <a:cxnLst/>
            <a:rect l="l" t="t" r="r" b="b"/>
            <a:pathLst>
              <a:path w="248920" h="426720">
                <a:moveTo>
                  <a:pt x="143810" y="0"/>
                </a:moveTo>
                <a:lnTo>
                  <a:pt x="96635" y="9454"/>
                </a:lnTo>
                <a:lnTo>
                  <a:pt x="58479" y="35857"/>
                </a:lnTo>
                <a:lnTo>
                  <a:pt x="29208" y="76269"/>
                </a:lnTo>
                <a:lnTo>
                  <a:pt x="9903" y="128502"/>
                </a:lnTo>
                <a:lnTo>
                  <a:pt x="2472" y="169325"/>
                </a:lnTo>
                <a:lnTo>
                  <a:pt x="0" y="213882"/>
                </a:lnTo>
                <a:lnTo>
                  <a:pt x="617" y="237042"/>
                </a:lnTo>
                <a:lnTo>
                  <a:pt x="5566" y="280563"/>
                </a:lnTo>
                <a:lnTo>
                  <a:pt x="15471" y="319926"/>
                </a:lnTo>
                <a:lnTo>
                  <a:pt x="38833" y="368070"/>
                </a:lnTo>
                <a:lnTo>
                  <a:pt x="72775" y="402460"/>
                </a:lnTo>
                <a:lnTo>
                  <a:pt x="115815" y="422368"/>
                </a:lnTo>
                <a:lnTo>
                  <a:pt x="148776" y="426098"/>
                </a:lnTo>
                <a:lnTo>
                  <a:pt x="165507" y="425490"/>
                </a:lnTo>
                <a:lnTo>
                  <a:pt x="207472" y="416981"/>
                </a:lnTo>
                <a:lnTo>
                  <a:pt x="248788" y="392940"/>
                </a:lnTo>
                <a:lnTo>
                  <a:pt x="248788" y="193987"/>
                </a:lnTo>
                <a:lnTo>
                  <a:pt x="145484" y="193987"/>
                </a:lnTo>
                <a:lnTo>
                  <a:pt x="145484" y="238751"/>
                </a:lnTo>
                <a:lnTo>
                  <a:pt x="199214" y="238751"/>
                </a:lnTo>
                <a:lnTo>
                  <a:pt x="199214" y="365583"/>
                </a:lnTo>
                <a:lnTo>
                  <a:pt x="189731" y="371633"/>
                </a:lnTo>
                <a:lnTo>
                  <a:pt x="178542" y="376051"/>
                </a:lnTo>
                <a:lnTo>
                  <a:pt x="165492" y="378758"/>
                </a:lnTo>
                <a:lnTo>
                  <a:pt x="150422" y="379678"/>
                </a:lnTo>
                <a:lnTo>
                  <a:pt x="138496" y="378888"/>
                </a:lnTo>
                <a:lnTo>
                  <a:pt x="99440" y="359575"/>
                </a:lnTo>
                <a:lnTo>
                  <a:pt x="72774" y="319939"/>
                </a:lnTo>
                <a:lnTo>
                  <a:pt x="60341" y="279369"/>
                </a:lnTo>
                <a:lnTo>
                  <a:pt x="54865" y="230992"/>
                </a:lnTo>
                <a:lnTo>
                  <a:pt x="54539" y="213882"/>
                </a:lnTo>
                <a:lnTo>
                  <a:pt x="54865" y="197263"/>
                </a:lnTo>
                <a:lnTo>
                  <a:pt x="60341" y="150045"/>
                </a:lnTo>
                <a:lnTo>
                  <a:pt x="71608" y="108663"/>
                </a:lnTo>
                <a:lnTo>
                  <a:pt x="97441" y="67849"/>
                </a:lnTo>
                <a:lnTo>
                  <a:pt x="134852" y="48162"/>
                </a:lnTo>
                <a:lnTo>
                  <a:pt x="146293" y="47254"/>
                </a:lnTo>
                <a:lnTo>
                  <a:pt x="155586" y="47865"/>
                </a:lnTo>
                <a:lnTo>
                  <a:pt x="198067" y="68290"/>
                </a:lnTo>
                <a:lnTo>
                  <a:pt x="211601" y="84549"/>
                </a:lnTo>
                <a:lnTo>
                  <a:pt x="243850" y="48905"/>
                </a:lnTo>
                <a:lnTo>
                  <a:pt x="214078" y="18956"/>
                </a:lnTo>
                <a:lnTo>
                  <a:pt x="174612" y="3109"/>
                </a:lnTo>
                <a:lnTo>
                  <a:pt x="159602" y="776"/>
                </a:lnTo>
                <a:lnTo>
                  <a:pt x="143810" y="0"/>
                </a:lnTo>
                <a:close/>
              </a:path>
            </a:pathLst>
          </a:custGeom>
          <a:solidFill>
            <a:srgbClr val="000000"/>
          </a:solidFill>
        </p:spPr>
        <p:txBody>
          <a:bodyPr wrap="square" lIns="0" tIns="0" rIns="0" bIns="0" rtlCol="0"/>
          <a:lstStyle/>
          <a:p>
            <a:endParaRPr/>
          </a:p>
        </p:txBody>
      </p:sp>
      <p:grpSp>
        <p:nvGrpSpPr>
          <p:cNvPr id="25" name="object 25"/>
          <p:cNvGrpSpPr/>
          <p:nvPr/>
        </p:nvGrpSpPr>
        <p:grpSpPr>
          <a:xfrm>
            <a:off x="9786365" y="4408892"/>
            <a:ext cx="354965" cy="413384"/>
            <a:chOff x="9786365" y="4408892"/>
            <a:chExt cx="354965" cy="413384"/>
          </a:xfrm>
        </p:grpSpPr>
        <p:sp>
          <p:nvSpPr>
            <p:cNvPr id="26" name="object 26"/>
            <p:cNvSpPr/>
            <p:nvPr/>
          </p:nvSpPr>
          <p:spPr>
            <a:xfrm>
              <a:off x="9786365" y="4408892"/>
              <a:ext cx="255904" cy="408940"/>
            </a:xfrm>
            <a:custGeom>
              <a:avLst/>
              <a:gdLst/>
              <a:ahLst/>
              <a:cxnLst/>
              <a:rect l="l" t="t" r="r" b="b"/>
              <a:pathLst>
                <a:path w="255904" h="408939">
                  <a:moveTo>
                    <a:pt x="255427" y="0"/>
                  </a:moveTo>
                  <a:lnTo>
                    <a:pt x="200051" y="0"/>
                  </a:lnTo>
                  <a:lnTo>
                    <a:pt x="127295" y="192316"/>
                  </a:lnTo>
                  <a:lnTo>
                    <a:pt x="56213" y="0"/>
                  </a:lnTo>
                  <a:lnTo>
                    <a:pt x="0" y="0"/>
                  </a:lnTo>
                  <a:lnTo>
                    <a:pt x="101685" y="245371"/>
                  </a:lnTo>
                  <a:lnTo>
                    <a:pt x="101685" y="408679"/>
                  </a:lnTo>
                  <a:lnTo>
                    <a:pt x="152933" y="408679"/>
                  </a:lnTo>
                  <a:lnTo>
                    <a:pt x="152933" y="245371"/>
                  </a:lnTo>
                  <a:lnTo>
                    <a:pt x="255427" y="0"/>
                  </a:lnTo>
                  <a:close/>
                </a:path>
              </a:pathLst>
            </a:custGeom>
            <a:solidFill>
              <a:srgbClr val="000000"/>
            </a:solidFill>
          </p:spPr>
          <p:txBody>
            <a:bodyPr wrap="square" lIns="0" tIns="0" rIns="0" bIns="0" rtlCol="0"/>
            <a:lstStyle/>
            <a:p>
              <a:endParaRPr/>
            </a:p>
          </p:txBody>
        </p:sp>
        <p:pic>
          <p:nvPicPr>
            <p:cNvPr id="27" name="object 27"/>
            <p:cNvPicPr/>
            <p:nvPr/>
          </p:nvPicPr>
          <p:blipFill>
            <a:blip r:embed="rId2" cstate="print"/>
            <a:stretch>
              <a:fillRect/>
            </a:stretch>
          </p:blipFill>
          <p:spPr>
            <a:xfrm>
              <a:off x="10075688" y="4752082"/>
              <a:ext cx="65279" cy="69633"/>
            </a:xfrm>
            <a:prstGeom prst="rect">
              <a:avLst/>
            </a:prstGeom>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BA5AFC-0F59-6AD5-B3F0-923D7F492C5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F3C896A-F7FB-37B0-9332-C7C6BD358BE6}"/>
              </a:ext>
            </a:extLst>
          </p:cNvPr>
          <p:cNvSpPr txBox="1">
            <a:spLocks noGrp="1"/>
          </p:cNvSpPr>
          <p:nvPr>
            <p:ph type="title"/>
          </p:nvPr>
        </p:nvSpPr>
        <p:spPr>
          <a:xfrm>
            <a:off x="671714" y="76200"/>
            <a:ext cx="9222742" cy="1324722"/>
          </a:xfrm>
          <a:prstGeom prst="rect">
            <a:avLst/>
          </a:prstGeom>
        </p:spPr>
        <p:txBody>
          <a:bodyPr vert="horz" wrap="square" lIns="0" tIns="16510" rIns="0" bIns="0" rtlCol="0">
            <a:spAutoFit/>
          </a:bodyPr>
          <a:lstStyle/>
          <a:p>
            <a:pPr marL="12700">
              <a:lnSpc>
                <a:spcPct val="100000"/>
              </a:lnSpc>
              <a:spcBef>
                <a:spcPts val="130"/>
              </a:spcBef>
            </a:pPr>
            <a:r>
              <a:rPr lang="en-IE" sz="4250" dirty="0"/>
              <a:t>Proposed Application Content  </a:t>
            </a:r>
            <a:br>
              <a:rPr lang="en-IE" sz="4250" dirty="0"/>
            </a:br>
            <a:endParaRPr sz="4250" dirty="0"/>
          </a:p>
        </p:txBody>
      </p:sp>
      <p:sp>
        <p:nvSpPr>
          <p:cNvPr id="3" name="object 3">
            <a:extLst>
              <a:ext uri="{FF2B5EF4-FFF2-40B4-BE49-F238E27FC236}">
                <a16:creationId xmlns:a16="http://schemas.microsoft.com/office/drawing/2014/main" id="{FFCAFE7B-6AEC-8120-C9C0-525EE7C4CB38}"/>
              </a:ext>
            </a:extLst>
          </p:cNvPr>
          <p:cNvSpPr txBox="1">
            <a:spLocks noGrp="1"/>
          </p:cNvSpPr>
          <p:nvPr>
            <p:ph type="body" idx="1"/>
          </p:nvPr>
        </p:nvSpPr>
        <p:spPr>
          <a:xfrm>
            <a:off x="683259" y="1600898"/>
            <a:ext cx="10720070" cy="1559209"/>
          </a:xfrm>
          <a:prstGeom prst="rect">
            <a:avLst/>
          </a:prstGeom>
        </p:spPr>
        <p:txBody>
          <a:bodyPr vert="horz" wrap="square" lIns="0" tIns="165100" rIns="0" bIns="0" rtlCol="0">
            <a:spAutoFit/>
          </a:bodyPr>
          <a:lstStyle/>
          <a:p>
            <a:pPr marL="285750" marR="0" lvl="0" indent="-285750" algn="l" defTabSz="457200" rtl="0" eaLnBrk="1" fontAlgn="auto" latinLnBrk="0" hangingPunct="1">
              <a:lnSpc>
                <a:spcPct val="100000"/>
              </a:lnSpc>
              <a:spcBef>
                <a:spcPts val="1000"/>
              </a:spcBef>
              <a:spcAft>
                <a:spcPts val="0"/>
              </a:spcAft>
              <a:buClr>
                <a:srgbClr val="90C226"/>
              </a:buClr>
              <a:buSzPct val="80000"/>
              <a:buFont typeface="Courier New" panose="02070309020205020404" pitchFamily="49" charset="0"/>
              <a:buChar char="o"/>
              <a:tabLst/>
              <a:defRPr/>
            </a:pPr>
            <a:endParaRPr kumimoji="0" lang="en-IE" sz="1800" b="0" i="0" u="none" strike="noStrike" kern="1200" cap="none" spc="0" normalizeH="0" baseline="0" noProof="0" dirty="0">
              <a:ln>
                <a:noFill/>
              </a:ln>
              <a:solidFill>
                <a:srgbClr val="000000"/>
              </a:solidFill>
              <a:effectLst/>
              <a:uLnTx/>
              <a:uFillTx/>
              <a:latin typeface="Avenir-Next"/>
              <a:ea typeface="+mn-ea"/>
              <a:cs typeface="+mn-cs"/>
            </a:endParaRPr>
          </a:p>
          <a:p>
            <a:pPr marL="285750" marR="0" lvl="0" indent="-285750" algn="l" defTabSz="457200" rtl="0" eaLnBrk="1" fontAlgn="auto" latinLnBrk="0" hangingPunct="1">
              <a:lnSpc>
                <a:spcPct val="100000"/>
              </a:lnSpc>
              <a:spcBef>
                <a:spcPts val="1000"/>
              </a:spcBef>
              <a:spcAft>
                <a:spcPts val="0"/>
              </a:spcAft>
              <a:buClr>
                <a:srgbClr val="90C226"/>
              </a:buClr>
              <a:buSzPct val="80000"/>
              <a:buFont typeface="Courier New" panose="02070309020205020404" pitchFamily="49" charset="0"/>
              <a:buChar char="o"/>
              <a:tabLst/>
              <a:defRPr/>
            </a:pPr>
            <a:endParaRPr lang="en-IE" sz="1800" kern="1200" dirty="0">
              <a:solidFill>
                <a:srgbClr val="000000"/>
              </a:solidFill>
              <a:latin typeface="Avenir-Next"/>
              <a:cs typeface="+mn-cs"/>
            </a:endParaRPr>
          </a:p>
          <a:p>
            <a:pPr marL="285750" marR="0" lvl="0" indent="-285750" algn="l" defTabSz="457200" rtl="0" eaLnBrk="1" fontAlgn="auto" latinLnBrk="0" hangingPunct="1">
              <a:lnSpc>
                <a:spcPct val="100000"/>
              </a:lnSpc>
              <a:spcBef>
                <a:spcPts val="1000"/>
              </a:spcBef>
              <a:spcAft>
                <a:spcPts val="0"/>
              </a:spcAft>
              <a:buClr>
                <a:srgbClr val="90C226"/>
              </a:buClr>
              <a:buSzPct val="80000"/>
              <a:buFont typeface="Courier New" panose="02070309020205020404" pitchFamily="49" charset="0"/>
              <a:buChar char="o"/>
              <a:tabLst/>
              <a:defRPr/>
            </a:pPr>
            <a:endParaRPr kumimoji="0" lang="en-US" sz="1800" b="0" i="0" u="none" strike="noStrike" kern="1200" cap="none" spc="0" normalizeH="0" baseline="0" noProof="0" dirty="0">
              <a:ln>
                <a:noFill/>
              </a:ln>
              <a:solidFill>
                <a:prstClr val="black">
                  <a:lumMod val="75000"/>
                  <a:lumOff val="25000"/>
                </a:prstClr>
              </a:solidFill>
              <a:effectLst/>
              <a:uLnTx/>
              <a:uFillTx/>
              <a:latin typeface="Avenir-Next"/>
              <a:ea typeface="+mn-ea"/>
              <a:cs typeface="+mn-cs"/>
            </a:endParaRPr>
          </a:p>
          <a:p>
            <a:pPr marL="792480" indent="-342900">
              <a:lnSpc>
                <a:spcPct val="105000"/>
              </a:lnSpc>
              <a:buFont typeface="Arial" panose="020B0604020202020204" pitchFamily="34" charset="0"/>
              <a:buChar char="•"/>
            </a:pPr>
            <a:endParaRPr b="1" spc="-10" dirty="0">
              <a:latin typeface="AvenirNext LT Pro Medium"/>
              <a:cs typeface="AvenirNext LT Pro Medium"/>
            </a:endParaRPr>
          </a:p>
        </p:txBody>
      </p:sp>
      <p:sp>
        <p:nvSpPr>
          <p:cNvPr id="4" name="object 4">
            <a:extLst>
              <a:ext uri="{FF2B5EF4-FFF2-40B4-BE49-F238E27FC236}">
                <a16:creationId xmlns:a16="http://schemas.microsoft.com/office/drawing/2014/main" id="{C758F20C-831E-AED2-AACB-B78FE029EB09}"/>
              </a:ext>
            </a:extLst>
          </p:cNvPr>
          <p:cNvSpPr/>
          <p:nvPr/>
        </p:nvSpPr>
        <p:spPr>
          <a:xfrm>
            <a:off x="695325" y="1276350"/>
            <a:ext cx="419100" cy="57150"/>
          </a:xfrm>
          <a:custGeom>
            <a:avLst/>
            <a:gdLst/>
            <a:ahLst/>
            <a:cxnLst/>
            <a:rect l="l" t="t" r="r" b="b"/>
            <a:pathLst>
              <a:path w="419100" h="57150">
                <a:moveTo>
                  <a:pt x="419100" y="0"/>
                </a:moveTo>
                <a:lnTo>
                  <a:pt x="0" y="0"/>
                </a:lnTo>
                <a:lnTo>
                  <a:pt x="0" y="57150"/>
                </a:lnTo>
                <a:lnTo>
                  <a:pt x="419100" y="57150"/>
                </a:lnTo>
                <a:lnTo>
                  <a:pt x="419100" y="0"/>
                </a:lnTo>
                <a:close/>
              </a:path>
            </a:pathLst>
          </a:custGeom>
          <a:solidFill>
            <a:srgbClr val="000000"/>
          </a:solidFill>
        </p:spPr>
        <p:txBody>
          <a:bodyPr wrap="square" lIns="0" tIns="0" rIns="0" bIns="0" rtlCol="0"/>
          <a:lstStyle/>
          <a:p>
            <a:endParaRPr/>
          </a:p>
        </p:txBody>
      </p:sp>
      <p:sp>
        <p:nvSpPr>
          <p:cNvPr id="5" name="TextBox 4">
            <a:extLst>
              <a:ext uri="{FF2B5EF4-FFF2-40B4-BE49-F238E27FC236}">
                <a16:creationId xmlns:a16="http://schemas.microsoft.com/office/drawing/2014/main" id="{AEB6421D-62FD-3113-3F55-ED9D70E776EB}"/>
              </a:ext>
            </a:extLst>
          </p:cNvPr>
          <p:cNvSpPr txBox="1"/>
          <p:nvPr/>
        </p:nvSpPr>
        <p:spPr>
          <a:xfrm>
            <a:off x="671714" y="1400922"/>
            <a:ext cx="8980056" cy="5016758"/>
          </a:xfrm>
          <a:prstGeom prst="rect">
            <a:avLst/>
          </a:prstGeom>
          <a:noFill/>
        </p:spPr>
        <p:txBody>
          <a:bodyPr wrap="square" rtlCol="0">
            <a:spAutoFit/>
          </a:bodyPr>
          <a:lstStyle/>
          <a:p>
            <a:r>
              <a:rPr lang="en-US" sz="2000" dirty="0">
                <a:solidFill>
                  <a:schemeClr val="tx1"/>
                </a:solidFill>
                <a:latin typeface="AvenirNext LT Pro Regular"/>
                <a:ea typeface="+mn-ea"/>
              </a:rPr>
              <a:t>The topics to be covered and submitted with this Application include the following Appendices:</a:t>
            </a:r>
          </a:p>
          <a:p>
            <a:pPr marL="285750" indent="-285750">
              <a:buFont typeface="Arial" panose="020B0604020202020204" pitchFamily="34" charset="0"/>
              <a:buChar char="•"/>
            </a:pPr>
            <a:r>
              <a:rPr lang="en-US" sz="2000" dirty="0">
                <a:solidFill>
                  <a:schemeClr val="tx1"/>
                </a:solidFill>
                <a:latin typeface="AvenirNext LT Pro Regular"/>
                <a:ea typeface="+mn-ea"/>
              </a:rPr>
              <a:t> </a:t>
            </a:r>
          </a:p>
          <a:p>
            <a:pPr marL="285750" indent="-285750">
              <a:buFont typeface="Arial" panose="020B0604020202020204" pitchFamily="34" charset="0"/>
              <a:buChar char="•"/>
            </a:pPr>
            <a:r>
              <a:rPr lang="en-US" sz="2000" dirty="0">
                <a:solidFill>
                  <a:schemeClr val="tx1"/>
                </a:solidFill>
                <a:latin typeface="AvenirNext LT Pro Regular"/>
                <a:ea typeface="+mn-ea"/>
              </a:rPr>
              <a:t>Plans and Drawings;</a:t>
            </a:r>
          </a:p>
          <a:p>
            <a:pPr marL="285750" indent="-285750">
              <a:buFont typeface="Arial" panose="020B0604020202020204" pitchFamily="34" charset="0"/>
              <a:buChar char="•"/>
            </a:pPr>
            <a:r>
              <a:rPr lang="en-US" sz="2000" dirty="0">
                <a:solidFill>
                  <a:schemeClr val="tx1"/>
                </a:solidFill>
                <a:latin typeface="AvenirNext LT Pro Regular"/>
                <a:ea typeface="+mn-ea"/>
              </a:rPr>
              <a:t>Planning Statement incorporating Environmental Considerations;</a:t>
            </a:r>
          </a:p>
          <a:p>
            <a:pPr marL="285750" indent="-285750">
              <a:buFont typeface="Arial" panose="020B0604020202020204" pitchFamily="34" charset="0"/>
              <a:buChar char="•"/>
            </a:pPr>
            <a:r>
              <a:rPr lang="en-US" sz="2000" dirty="0">
                <a:solidFill>
                  <a:schemeClr val="tx1"/>
                </a:solidFill>
                <a:latin typeface="AvenirNext LT Pro Regular"/>
                <a:ea typeface="+mn-ea"/>
              </a:rPr>
              <a:t>Cultural Heritage Report;</a:t>
            </a:r>
          </a:p>
          <a:p>
            <a:pPr marL="285750" indent="-285750">
              <a:buFont typeface="Arial" panose="020B0604020202020204" pitchFamily="34" charset="0"/>
              <a:buChar char="•"/>
            </a:pPr>
            <a:r>
              <a:rPr lang="en-US" sz="2000" dirty="0">
                <a:solidFill>
                  <a:schemeClr val="tx1"/>
                </a:solidFill>
                <a:latin typeface="AvenirNext LT Pro Regular"/>
                <a:ea typeface="+mn-ea"/>
              </a:rPr>
              <a:t>Construction Environmental Management Plan;</a:t>
            </a:r>
          </a:p>
          <a:p>
            <a:pPr marL="285750" indent="-285750">
              <a:buFont typeface="Arial" panose="020B0604020202020204" pitchFamily="34" charset="0"/>
              <a:buChar char="•"/>
            </a:pPr>
            <a:r>
              <a:rPr lang="en-US" sz="2000" dirty="0">
                <a:solidFill>
                  <a:schemeClr val="tx1"/>
                </a:solidFill>
                <a:latin typeface="AvenirNext LT Pro Regular"/>
                <a:ea typeface="+mn-ea"/>
              </a:rPr>
              <a:t>Ecology Reports (NIS, </a:t>
            </a:r>
            <a:r>
              <a:rPr lang="en-US" sz="2000" dirty="0" err="1">
                <a:solidFill>
                  <a:schemeClr val="tx1"/>
                </a:solidFill>
                <a:latin typeface="AvenirNext LT Pro Regular"/>
                <a:ea typeface="+mn-ea"/>
              </a:rPr>
              <a:t>EcIA</a:t>
            </a:r>
            <a:r>
              <a:rPr lang="en-US" sz="2000" dirty="0">
                <a:solidFill>
                  <a:schemeClr val="tx1"/>
                </a:solidFill>
                <a:latin typeface="AvenirNext LT Pro Regular"/>
                <a:ea typeface="+mn-ea"/>
              </a:rPr>
              <a:t> and BMP); </a:t>
            </a:r>
          </a:p>
          <a:p>
            <a:pPr marL="285750" indent="-285750">
              <a:buFont typeface="Arial" panose="020B0604020202020204" pitchFamily="34" charset="0"/>
              <a:buChar char="•"/>
            </a:pPr>
            <a:r>
              <a:rPr lang="en-US" sz="2000" dirty="0">
                <a:solidFill>
                  <a:schemeClr val="tx1"/>
                </a:solidFill>
                <a:latin typeface="AvenirNext LT Pro Regular"/>
                <a:ea typeface="+mn-ea"/>
              </a:rPr>
              <a:t>Landscape Management Plan and A1 &amp; A3 Landscaping Drawings;</a:t>
            </a:r>
          </a:p>
          <a:p>
            <a:pPr marL="285750" indent="-285750">
              <a:buFont typeface="Arial" panose="020B0604020202020204" pitchFamily="34" charset="0"/>
              <a:buChar char="•"/>
            </a:pPr>
            <a:r>
              <a:rPr lang="en-US" sz="2000" dirty="0">
                <a:solidFill>
                  <a:schemeClr val="tx1"/>
                </a:solidFill>
                <a:latin typeface="AvenirNext LT Pro Regular"/>
                <a:ea typeface="+mn-ea"/>
              </a:rPr>
              <a:t>Landscape and Visual Impact Assessment (LVIA);</a:t>
            </a:r>
          </a:p>
          <a:p>
            <a:pPr marL="285750" indent="-285750">
              <a:buFont typeface="Arial" panose="020B0604020202020204" pitchFamily="34" charset="0"/>
              <a:buChar char="•"/>
            </a:pPr>
            <a:r>
              <a:rPr lang="en-US" sz="2000" dirty="0">
                <a:solidFill>
                  <a:schemeClr val="tx1"/>
                </a:solidFill>
                <a:latin typeface="AvenirNext LT Pro Regular"/>
                <a:ea typeface="+mn-ea"/>
              </a:rPr>
              <a:t>Noise Assessment;</a:t>
            </a:r>
          </a:p>
          <a:p>
            <a:pPr marL="285750" indent="-285750">
              <a:buFont typeface="Arial" panose="020B0604020202020204" pitchFamily="34" charset="0"/>
              <a:buChar char="•"/>
            </a:pPr>
            <a:r>
              <a:rPr lang="en-US" sz="2000" dirty="0">
                <a:solidFill>
                  <a:schemeClr val="tx1"/>
                </a:solidFill>
                <a:latin typeface="AvenirNext LT Pro Regular"/>
                <a:ea typeface="+mn-ea"/>
              </a:rPr>
              <a:t>Glint and Glare Assessment;</a:t>
            </a:r>
          </a:p>
          <a:p>
            <a:pPr marL="285750" indent="-285750">
              <a:buFont typeface="Arial" panose="020B0604020202020204" pitchFamily="34" charset="0"/>
              <a:buChar char="•"/>
            </a:pPr>
            <a:r>
              <a:rPr lang="en-US" sz="2000" dirty="0">
                <a:solidFill>
                  <a:schemeClr val="tx1"/>
                </a:solidFill>
                <a:latin typeface="AvenirNext LT Pro Regular"/>
                <a:ea typeface="+mn-ea"/>
              </a:rPr>
              <a:t>Traffic Management Plan; </a:t>
            </a:r>
          </a:p>
          <a:p>
            <a:pPr marL="285750" indent="-285750">
              <a:buFont typeface="Arial" panose="020B0604020202020204" pitchFamily="34" charset="0"/>
              <a:buChar char="•"/>
            </a:pPr>
            <a:r>
              <a:rPr lang="en-US" sz="2000" dirty="0">
                <a:solidFill>
                  <a:schemeClr val="tx1"/>
                </a:solidFill>
                <a:latin typeface="AvenirNext LT Pro Regular"/>
                <a:ea typeface="+mn-ea"/>
              </a:rPr>
              <a:t>Flood Risk Assessment;</a:t>
            </a:r>
          </a:p>
          <a:p>
            <a:pPr marL="285750" indent="-285750">
              <a:buFont typeface="Arial" panose="020B0604020202020204" pitchFamily="34" charset="0"/>
              <a:buChar char="•"/>
            </a:pPr>
            <a:r>
              <a:rPr lang="en-US" sz="2000" dirty="0">
                <a:solidFill>
                  <a:schemeClr val="tx1"/>
                </a:solidFill>
                <a:latin typeface="AvenirNext LT Pro Regular"/>
                <a:ea typeface="+mn-ea"/>
              </a:rPr>
              <a:t>Statement of Community Consultation;</a:t>
            </a:r>
          </a:p>
          <a:p>
            <a:pPr marL="285750" indent="-285750">
              <a:buFont typeface="Arial" panose="020B0604020202020204" pitchFamily="34" charset="0"/>
              <a:buChar char="•"/>
            </a:pPr>
            <a:r>
              <a:rPr lang="en-US" sz="2000" dirty="0">
                <a:solidFill>
                  <a:schemeClr val="tx1"/>
                </a:solidFill>
                <a:latin typeface="AvenirNext LT Pro Regular"/>
                <a:ea typeface="+mn-ea"/>
              </a:rPr>
              <a:t>EIA Screening.</a:t>
            </a:r>
          </a:p>
        </p:txBody>
      </p:sp>
    </p:spTree>
    <p:extLst>
      <p:ext uri="{BB962C8B-B14F-4D97-AF65-F5344CB8AC3E}">
        <p14:creationId xmlns:p14="http://schemas.microsoft.com/office/powerpoint/2010/main" val="20866781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4647C1-6CD6-8CAC-8A7E-E4F588B1F0A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84DA3AB-E516-36D6-B159-18D873D7BAE2}"/>
              </a:ext>
            </a:extLst>
          </p:cNvPr>
          <p:cNvSpPr txBox="1">
            <a:spLocks noGrp="1"/>
          </p:cNvSpPr>
          <p:nvPr>
            <p:ph type="title"/>
          </p:nvPr>
        </p:nvSpPr>
        <p:spPr>
          <a:xfrm>
            <a:off x="671714" y="76200"/>
            <a:ext cx="9222742" cy="1324722"/>
          </a:xfrm>
          <a:prstGeom prst="rect">
            <a:avLst/>
          </a:prstGeom>
        </p:spPr>
        <p:txBody>
          <a:bodyPr vert="horz" wrap="square" lIns="0" tIns="16510" rIns="0" bIns="0" rtlCol="0">
            <a:spAutoFit/>
          </a:bodyPr>
          <a:lstStyle/>
          <a:p>
            <a:pPr marL="12700">
              <a:lnSpc>
                <a:spcPct val="100000"/>
              </a:lnSpc>
              <a:spcBef>
                <a:spcPts val="130"/>
              </a:spcBef>
            </a:pPr>
            <a:r>
              <a:rPr lang="en-IE" sz="4250" dirty="0"/>
              <a:t>RED III</a:t>
            </a:r>
            <a:br>
              <a:rPr lang="en-IE" sz="4250" dirty="0"/>
            </a:br>
            <a:endParaRPr sz="4250" dirty="0"/>
          </a:p>
        </p:txBody>
      </p:sp>
      <p:sp>
        <p:nvSpPr>
          <p:cNvPr id="3" name="object 3">
            <a:extLst>
              <a:ext uri="{FF2B5EF4-FFF2-40B4-BE49-F238E27FC236}">
                <a16:creationId xmlns:a16="http://schemas.microsoft.com/office/drawing/2014/main" id="{BEE350E6-26AC-BE84-A43C-4C3C3BBE9C2D}"/>
              </a:ext>
            </a:extLst>
          </p:cNvPr>
          <p:cNvSpPr txBox="1">
            <a:spLocks noGrp="1"/>
          </p:cNvSpPr>
          <p:nvPr>
            <p:ph type="body" idx="1"/>
          </p:nvPr>
        </p:nvSpPr>
        <p:spPr>
          <a:xfrm>
            <a:off x="683259" y="1600898"/>
            <a:ext cx="10720070" cy="1559209"/>
          </a:xfrm>
          <a:prstGeom prst="rect">
            <a:avLst/>
          </a:prstGeom>
        </p:spPr>
        <p:txBody>
          <a:bodyPr vert="horz" wrap="square" lIns="0" tIns="165100" rIns="0" bIns="0" rtlCol="0">
            <a:spAutoFit/>
          </a:bodyPr>
          <a:lstStyle/>
          <a:p>
            <a:pPr marL="285750" marR="0" lvl="0" indent="-285750" algn="l" defTabSz="457200" rtl="0" eaLnBrk="1" fontAlgn="auto" latinLnBrk="0" hangingPunct="1">
              <a:lnSpc>
                <a:spcPct val="100000"/>
              </a:lnSpc>
              <a:spcBef>
                <a:spcPts val="1000"/>
              </a:spcBef>
              <a:spcAft>
                <a:spcPts val="0"/>
              </a:spcAft>
              <a:buClr>
                <a:srgbClr val="90C226"/>
              </a:buClr>
              <a:buSzPct val="80000"/>
              <a:buFont typeface="Courier New" panose="02070309020205020404" pitchFamily="49" charset="0"/>
              <a:buChar char="o"/>
              <a:tabLst/>
              <a:defRPr/>
            </a:pPr>
            <a:endParaRPr kumimoji="0" lang="en-IE" sz="1800" b="0" i="0" u="none" strike="noStrike" kern="1200" cap="none" spc="0" normalizeH="0" baseline="0" noProof="0" dirty="0">
              <a:ln>
                <a:noFill/>
              </a:ln>
              <a:solidFill>
                <a:srgbClr val="000000"/>
              </a:solidFill>
              <a:effectLst/>
              <a:uLnTx/>
              <a:uFillTx/>
              <a:latin typeface="Avenir-Next"/>
              <a:ea typeface="+mn-ea"/>
              <a:cs typeface="+mn-cs"/>
            </a:endParaRPr>
          </a:p>
          <a:p>
            <a:pPr marL="285750" marR="0" lvl="0" indent="-285750" algn="l" defTabSz="457200" rtl="0" eaLnBrk="1" fontAlgn="auto" latinLnBrk="0" hangingPunct="1">
              <a:lnSpc>
                <a:spcPct val="100000"/>
              </a:lnSpc>
              <a:spcBef>
                <a:spcPts val="1000"/>
              </a:spcBef>
              <a:spcAft>
                <a:spcPts val="0"/>
              </a:spcAft>
              <a:buClr>
                <a:srgbClr val="90C226"/>
              </a:buClr>
              <a:buSzPct val="80000"/>
              <a:buFont typeface="Courier New" panose="02070309020205020404" pitchFamily="49" charset="0"/>
              <a:buChar char="o"/>
              <a:tabLst/>
              <a:defRPr/>
            </a:pPr>
            <a:endParaRPr lang="en-IE" sz="1800" kern="1200" dirty="0">
              <a:solidFill>
                <a:srgbClr val="000000"/>
              </a:solidFill>
              <a:latin typeface="Avenir-Next"/>
              <a:cs typeface="+mn-cs"/>
            </a:endParaRPr>
          </a:p>
          <a:p>
            <a:pPr marL="285750" marR="0" lvl="0" indent="-285750" algn="l" defTabSz="457200" rtl="0" eaLnBrk="1" fontAlgn="auto" latinLnBrk="0" hangingPunct="1">
              <a:lnSpc>
                <a:spcPct val="100000"/>
              </a:lnSpc>
              <a:spcBef>
                <a:spcPts val="1000"/>
              </a:spcBef>
              <a:spcAft>
                <a:spcPts val="0"/>
              </a:spcAft>
              <a:buClr>
                <a:srgbClr val="90C226"/>
              </a:buClr>
              <a:buSzPct val="80000"/>
              <a:buFont typeface="Courier New" panose="02070309020205020404" pitchFamily="49" charset="0"/>
              <a:buChar char="o"/>
              <a:tabLst/>
              <a:defRPr/>
            </a:pPr>
            <a:endParaRPr kumimoji="0" lang="en-US" sz="1800" b="0" i="0" u="none" strike="noStrike" kern="1200" cap="none" spc="0" normalizeH="0" baseline="0" noProof="0" dirty="0">
              <a:ln>
                <a:noFill/>
              </a:ln>
              <a:solidFill>
                <a:prstClr val="black">
                  <a:lumMod val="75000"/>
                  <a:lumOff val="25000"/>
                </a:prstClr>
              </a:solidFill>
              <a:effectLst/>
              <a:uLnTx/>
              <a:uFillTx/>
              <a:latin typeface="Avenir-Next"/>
              <a:ea typeface="+mn-ea"/>
              <a:cs typeface="+mn-cs"/>
            </a:endParaRPr>
          </a:p>
          <a:p>
            <a:pPr marL="792480" indent="-342900">
              <a:lnSpc>
                <a:spcPct val="105000"/>
              </a:lnSpc>
              <a:buFont typeface="Arial" panose="020B0604020202020204" pitchFamily="34" charset="0"/>
              <a:buChar char="•"/>
            </a:pPr>
            <a:endParaRPr b="1" spc="-10" dirty="0">
              <a:latin typeface="AvenirNext LT Pro Medium"/>
              <a:cs typeface="AvenirNext LT Pro Medium"/>
            </a:endParaRPr>
          </a:p>
        </p:txBody>
      </p:sp>
      <p:sp>
        <p:nvSpPr>
          <p:cNvPr id="4" name="object 4">
            <a:extLst>
              <a:ext uri="{FF2B5EF4-FFF2-40B4-BE49-F238E27FC236}">
                <a16:creationId xmlns:a16="http://schemas.microsoft.com/office/drawing/2014/main" id="{EE379FA4-700C-5C14-8399-C25322DD61D5}"/>
              </a:ext>
            </a:extLst>
          </p:cNvPr>
          <p:cNvSpPr/>
          <p:nvPr/>
        </p:nvSpPr>
        <p:spPr>
          <a:xfrm>
            <a:off x="695325" y="1276350"/>
            <a:ext cx="419100" cy="57150"/>
          </a:xfrm>
          <a:custGeom>
            <a:avLst/>
            <a:gdLst/>
            <a:ahLst/>
            <a:cxnLst/>
            <a:rect l="l" t="t" r="r" b="b"/>
            <a:pathLst>
              <a:path w="419100" h="57150">
                <a:moveTo>
                  <a:pt x="419100" y="0"/>
                </a:moveTo>
                <a:lnTo>
                  <a:pt x="0" y="0"/>
                </a:lnTo>
                <a:lnTo>
                  <a:pt x="0" y="57150"/>
                </a:lnTo>
                <a:lnTo>
                  <a:pt x="419100" y="57150"/>
                </a:lnTo>
                <a:lnTo>
                  <a:pt x="419100" y="0"/>
                </a:lnTo>
                <a:close/>
              </a:path>
            </a:pathLst>
          </a:custGeom>
          <a:solidFill>
            <a:srgbClr val="000000"/>
          </a:solidFill>
        </p:spPr>
        <p:txBody>
          <a:bodyPr wrap="square" lIns="0" tIns="0" rIns="0" bIns="0" rtlCol="0"/>
          <a:lstStyle/>
          <a:p>
            <a:endParaRPr/>
          </a:p>
        </p:txBody>
      </p:sp>
      <p:sp>
        <p:nvSpPr>
          <p:cNvPr id="5" name="TextBox 4">
            <a:extLst>
              <a:ext uri="{FF2B5EF4-FFF2-40B4-BE49-F238E27FC236}">
                <a16:creationId xmlns:a16="http://schemas.microsoft.com/office/drawing/2014/main" id="{4341FA7D-C211-BBBC-9461-1804861A958A}"/>
              </a:ext>
            </a:extLst>
          </p:cNvPr>
          <p:cNvSpPr txBox="1"/>
          <p:nvPr/>
        </p:nvSpPr>
        <p:spPr>
          <a:xfrm>
            <a:off x="671714" y="1400922"/>
            <a:ext cx="11520286" cy="4093428"/>
          </a:xfrm>
          <a:prstGeom prst="rect">
            <a:avLst/>
          </a:prstGeom>
          <a:noFill/>
        </p:spPr>
        <p:txBody>
          <a:bodyPr wrap="square" rtlCol="0">
            <a:spAutoFit/>
          </a:bodyPr>
          <a:lstStyle/>
          <a:p>
            <a:r>
              <a:rPr lang="en-US" sz="2000" dirty="0">
                <a:solidFill>
                  <a:schemeClr val="tx1"/>
                </a:solidFill>
                <a:latin typeface="AvenirNext LT Pro Regular"/>
                <a:ea typeface="+mn-ea"/>
              </a:rPr>
              <a:t>The proposal also aligns with EU renewable energy policy, including Directive (EU) 2023/2413 (REDIII), which </a:t>
            </a:r>
            <a:r>
              <a:rPr lang="en-US" sz="2000" dirty="0" err="1">
                <a:solidFill>
                  <a:schemeClr val="tx1"/>
                </a:solidFill>
                <a:latin typeface="AvenirNext LT Pro Regular"/>
                <a:ea typeface="+mn-ea"/>
              </a:rPr>
              <a:t>recognises</a:t>
            </a:r>
            <a:r>
              <a:rPr lang="en-US" sz="2000" dirty="0">
                <a:solidFill>
                  <a:schemeClr val="tx1"/>
                </a:solidFill>
                <a:latin typeface="AvenirNext LT Pro Regular"/>
                <a:ea typeface="+mn-ea"/>
              </a:rPr>
              <a:t> renewable energy projects and associated grid infrastructure as serving an overriding public interest and supports streamlined and proportionate permitting procedures.</a:t>
            </a:r>
          </a:p>
          <a:p>
            <a:endParaRPr lang="en-US" sz="2000" dirty="0">
              <a:solidFill>
                <a:schemeClr val="tx1"/>
              </a:solidFill>
              <a:latin typeface="AvenirNext LT Pro Regular"/>
              <a:ea typeface="+mn-ea"/>
            </a:endParaRPr>
          </a:p>
          <a:p>
            <a:r>
              <a:rPr lang="en-US" sz="2000" dirty="0">
                <a:solidFill>
                  <a:schemeClr val="tx1"/>
                </a:solidFill>
                <a:latin typeface="AvenirNext LT Pro Regular"/>
                <a:ea typeface="+mn-ea"/>
              </a:rPr>
              <a:t>RED III (Directive (EU) 2023/2413) is the EU’s updated Renewable Energy Directive, designed to accelerate the transition to clean energy. It sets a target of at least 42.5% renewable energy by 2030 and introduces measures to speed up the delivery of renewable projects. Importantly, it </a:t>
            </a:r>
            <a:r>
              <a:rPr lang="en-US" sz="2000" dirty="0" err="1">
                <a:solidFill>
                  <a:schemeClr val="tx1"/>
                </a:solidFill>
                <a:latin typeface="AvenirNext LT Pro Regular"/>
                <a:ea typeface="+mn-ea"/>
              </a:rPr>
              <a:t>recognises</a:t>
            </a:r>
            <a:r>
              <a:rPr lang="en-US" sz="2000" dirty="0">
                <a:solidFill>
                  <a:schemeClr val="tx1"/>
                </a:solidFill>
                <a:latin typeface="AvenirNext LT Pro Regular"/>
                <a:ea typeface="+mn-ea"/>
              </a:rPr>
              <a:t> renewable energy developments as being of overriding public interest, helping to streamline planning and permitting processes while supporting faster grid connections and reduced administrative barriers.</a:t>
            </a:r>
          </a:p>
          <a:p>
            <a:endParaRPr lang="en-US" sz="2000" dirty="0">
              <a:solidFill>
                <a:schemeClr val="tx1"/>
              </a:solidFill>
              <a:latin typeface="AvenirNext LT Pro Regular"/>
              <a:ea typeface="+mn-ea"/>
            </a:endParaRPr>
          </a:p>
          <a:p>
            <a:endParaRPr lang="en-US" sz="2000" dirty="0">
              <a:solidFill>
                <a:schemeClr val="tx1"/>
              </a:solidFill>
              <a:latin typeface="AvenirNext LT Pro Regular"/>
              <a:ea typeface="+mn-ea"/>
            </a:endParaRPr>
          </a:p>
          <a:p>
            <a:r>
              <a:rPr lang="en-US" sz="2000" dirty="0">
                <a:solidFill>
                  <a:schemeClr val="tx1"/>
                </a:solidFill>
                <a:latin typeface="AvenirNext LT Pro Regular"/>
                <a:ea typeface="+mn-ea"/>
              </a:rPr>
              <a:t>.</a:t>
            </a:r>
          </a:p>
        </p:txBody>
      </p:sp>
    </p:spTree>
    <p:extLst>
      <p:ext uri="{BB962C8B-B14F-4D97-AF65-F5344CB8AC3E}">
        <p14:creationId xmlns:p14="http://schemas.microsoft.com/office/powerpoint/2010/main" val="26472657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D1DF3F-2DB1-5DBD-FAA8-7882B992C92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E4FC8837-0639-DF89-DBDD-CA87B728D99A}"/>
              </a:ext>
            </a:extLst>
          </p:cNvPr>
          <p:cNvSpPr txBox="1">
            <a:spLocks noGrp="1"/>
          </p:cNvSpPr>
          <p:nvPr>
            <p:ph type="title"/>
          </p:nvPr>
        </p:nvSpPr>
        <p:spPr>
          <a:xfrm>
            <a:off x="2057400" y="2373172"/>
            <a:ext cx="9222742" cy="1324722"/>
          </a:xfrm>
          <a:prstGeom prst="rect">
            <a:avLst/>
          </a:prstGeom>
        </p:spPr>
        <p:txBody>
          <a:bodyPr vert="horz" wrap="square" lIns="0" tIns="16510" rIns="0" bIns="0" rtlCol="0">
            <a:spAutoFit/>
          </a:bodyPr>
          <a:lstStyle/>
          <a:p>
            <a:pPr marL="12700">
              <a:lnSpc>
                <a:spcPct val="100000"/>
              </a:lnSpc>
              <a:spcBef>
                <a:spcPts val="130"/>
              </a:spcBef>
            </a:pPr>
            <a:r>
              <a:rPr lang="en-IE" sz="4250" dirty="0"/>
              <a:t>Questions?</a:t>
            </a:r>
            <a:br>
              <a:rPr lang="en-IE" sz="4250" dirty="0"/>
            </a:br>
            <a:endParaRPr sz="4250" dirty="0"/>
          </a:p>
        </p:txBody>
      </p:sp>
      <p:sp>
        <p:nvSpPr>
          <p:cNvPr id="3" name="object 3">
            <a:extLst>
              <a:ext uri="{FF2B5EF4-FFF2-40B4-BE49-F238E27FC236}">
                <a16:creationId xmlns:a16="http://schemas.microsoft.com/office/drawing/2014/main" id="{B44FC7F8-CCBF-8A5F-1961-E709FCF23657}"/>
              </a:ext>
            </a:extLst>
          </p:cNvPr>
          <p:cNvSpPr txBox="1">
            <a:spLocks noGrp="1"/>
          </p:cNvSpPr>
          <p:nvPr>
            <p:ph type="body" idx="1"/>
          </p:nvPr>
        </p:nvSpPr>
        <p:spPr>
          <a:xfrm>
            <a:off x="683259" y="1600898"/>
            <a:ext cx="10720070" cy="1559209"/>
          </a:xfrm>
          <a:prstGeom prst="rect">
            <a:avLst/>
          </a:prstGeom>
        </p:spPr>
        <p:txBody>
          <a:bodyPr vert="horz" wrap="square" lIns="0" tIns="165100" rIns="0" bIns="0" rtlCol="0">
            <a:spAutoFit/>
          </a:bodyPr>
          <a:lstStyle/>
          <a:p>
            <a:pPr marL="285750" marR="0" lvl="0" indent="-285750" algn="l" defTabSz="457200" rtl="0" eaLnBrk="1" fontAlgn="auto" latinLnBrk="0" hangingPunct="1">
              <a:lnSpc>
                <a:spcPct val="100000"/>
              </a:lnSpc>
              <a:spcBef>
                <a:spcPts val="1000"/>
              </a:spcBef>
              <a:spcAft>
                <a:spcPts val="0"/>
              </a:spcAft>
              <a:buClr>
                <a:srgbClr val="90C226"/>
              </a:buClr>
              <a:buSzPct val="80000"/>
              <a:buFont typeface="Courier New" panose="02070309020205020404" pitchFamily="49" charset="0"/>
              <a:buChar char="o"/>
              <a:tabLst/>
              <a:defRPr/>
            </a:pPr>
            <a:endParaRPr kumimoji="0" lang="en-IE" sz="1800" b="0" i="0" u="none" strike="noStrike" kern="1200" cap="none" spc="0" normalizeH="0" baseline="0" noProof="0" dirty="0">
              <a:ln>
                <a:noFill/>
              </a:ln>
              <a:solidFill>
                <a:srgbClr val="000000"/>
              </a:solidFill>
              <a:effectLst/>
              <a:uLnTx/>
              <a:uFillTx/>
              <a:latin typeface="Avenir-Next"/>
              <a:ea typeface="+mn-ea"/>
              <a:cs typeface="+mn-cs"/>
            </a:endParaRPr>
          </a:p>
          <a:p>
            <a:pPr marL="285750" marR="0" lvl="0" indent="-285750" algn="l" defTabSz="457200" rtl="0" eaLnBrk="1" fontAlgn="auto" latinLnBrk="0" hangingPunct="1">
              <a:lnSpc>
                <a:spcPct val="100000"/>
              </a:lnSpc>
              <a:spcBef>
                <a:spcPts val="1000"/>
              </a:spcBef>
              <a:spcAft>
                <a:spcPts val="0"/>
              </a:spcAft>
              <a:buClr>
                <a:srgbClr val="90C226"/>
              </a:buClr>
              <a:buSzPct val="80000"/>
              <a:buFont typeface="Courier New" panose="02070309020205020404" pitchFamily="49" charset="0"/>
              <a:buChar char="o"/>
              <a:tabLst/>
              <a:defRPr/>
            </a:pPr>
            <a:endParaRPr lang="en-IE" sz="1800" kern="1200" dirty="0">
              <a:solidFill>
                <a:srgbClr val="000000"/>
              </a:solidFill>
              <a:latin typeface="Avenir-Next"/>
              <a:cs typeface="+mn-cs"/>
            </a:endParaRPr>
          </a:p>
          <a:p>
            <a:pPr marL="285750" marR="0" lvl="0" indent="-285750" algn="l" defTabSz="457200" rtl="0" eaLnBrk="1" fontAlgn="auto" latinLnBrk="0" hangingPunct="1">
              <a:lnSpc>
                <a:spcPct val="100000"/>
              </a:lnSpc>
              <a:spcBef>
                <a:spcPts val="1000"/>
              </a:spcBef>
              <a:spcAft>
                <a:spcPts val="0"/>
              </a:spcAft>
              <a:buClr>
                <a:srgbClr val="90C226"/>
              </a:buClr>
              <a:buSzPct val="80000"/>
              <a:buFont typeface="Courier New" panose="02070309020205020404" pitchFamily="49" charset="0"/>
              <a:buChar char="o"/>
              <a:tabLst/>
              <a:defRPr/>
            </a:pPr>
            <a:endParaRPr kumimoji="0" lang="en-US" sz="1800" b="0" i="0" u="none" strike="noStrike" kern="1200" cap="none" spc="0" normalizeH="0" baseline="0" noProof="0" dirty="0">
              <a:ln>
                <a:noFill/>
              </a:ln>
              <a:solidFill>
                <a:prstClr val="black">
                  <a:lumMod val="75000"/>
                  <a:lumOff val="25000"/>
                </a:prstClr>
              </a:solidFill>
              <a:effectLst/>
              <a:uLnTx/>
              <a:uFillTx/>
              <a:latin typeface="Avenir-Next"/>
              <a:ea typeface="+mn-ea"/>
              <a:cs typeface="+mn-cs"/>
            </a:endParaRPr>
          </a:p>
          <a:p>
            <a:pPr marL="792480" indent="-342900">
              <a:lnSpc>
                <a:spcPct val="105000"/>
              </a:lnSpc>
              <a:buFont typeface="Arial" panose="020B0604020202020204" pitchFamily="34" charset="0"/>
              <a:buChar char="•"/>
            </a:pPr>
            <a:endParaRPr b="1" spc="-10" dirty="0">
              <a:latin typeface="AvenirNext LT Pro Medium"/>
              <a:cs typeface="AvenirNext LT Pro Medium"/>
            </a:endParaRPr>
          </a:p>
        </p:txBody>
      </p:sp>
      <p:sp>
        <p:nvSpPr>
          <p:cNvPr id="5" name="TextBox 4">
            <a:extLst>
              <a:ext uri="{FF2B5EF4-FFF2-40B4-BE49-F238E27FC236}">
                <a16:creationId xmlns:a16="http://schemas.microsoft.com/office/drawing/2014/main" id="{96802CFD-7B41-0514-3BE3-E21F540966FE}"/>
              </a:ext>
            </a:extLst>
          </p:cNvPr>
          <p:cNvSpPr txBox="1"/>
          <p:nvPr/>
        </p:nvSpPr>
        <p:spPr>
          <a:xfrm>
            <a:off x="671714" y="1400922"/>
            <a:ext cx="11520286" cy="1015663"/>
          </a:xfrm>
          <a:prstGeom prst="rect">
            <a:avLst/>
          </a:prstGeom>
          <a:noFill/>
        </p:spPr>
        <p:txBody>
          <a:bodyPr wrap="square" rtlCol="0">
            <a:spAutoFit/>
          </a:bodyPr>
          <a:lstStyle/>
          <a:p>
            <a:endParaRPr lang="en-US" sz="2000" dirty="0">
              <a:solidFill>
                <a:schemeClr val="tx1"/>
              </a:solidFill>
              <a:latin typeface="AvenirNext LT Pro Regular"/>
              <a:ea typeface="+mn-ea"/>
            </a:endParaRPr>
          </a:p>
          <a:p>
            <a:endParaRPr lang="en-US" sz="2000" dirty="0">
              <a:solidFill>
                <a:schemeClr val="tx1"/>
              </a:solidFill>
              <a:latin typeface="AvenirNext LT Pro Regular"/>
              <a:ea typeface="+mn-ea"/>
            </a:endParaRPr>
          </a:p>
          <a:p>
            <a:r>
              <a:rPr lang="en-US" sz="2000" dirty="0">
                <a:solidFill>
                  <a:schemeClr val="tx1"/>
                </a:solidFill>
                <a:latin typeface="AvenirNext LT Pro Regular"/>
                <a:ea typeface="+mn-ea"/>
              </a:rPr>
              <a:t>.</a:t>
            </a:r>
          </a:p>
        </p:txBody>
      </p:sp>
    </p:spTree>
    <p:extLst>
      <p:ext uri="{BB962C8B-B14F-4D97-AF65-F5344CB8AC3E}">
        <p14:creationId xmlns:p14="http://schemas.microsoft.com/office/powerpoint/2010/main" val="22535494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83258" y="289560"/>
            <a:ext cx="9222742" cy="670696"/>
          </a:xfrm>
          <a:prstGeom prst="rect">
            <a:avLst/>
          </a:prstGeom>
        </p:spPr>
        <p:txBody>
          <a:bodyPr vert="horz" wrap="square" lIns="0" tIns="16510" rIns="0" bIns="0" rtlCol="0">
            <a:spAutoFit/>
          </a:bodyPr>
          <a:lstStyle/>
          <a:p>
            <a:pPr marL="12700">
              <a:lnSpc>
                <a:spcPct val="100000"/>
              </a:lnSpc>
              <a:spcBef>
                <a:spcPts val="130"/>
              </a:spcBef>
            </a:pPr>
            <a:r>
              <a:rPr lang="en-IE" sz="4250" dirty="0"/>
              <a:t>Introduction</a:t>
            </a:r>
            <a:endParaRPr sz="4250" dirty="0"/>
          </a:p>
        </p:txBody>
      </p:sp>
      <p:sp>
        <p:nvSpPr>
          <p:cNvPr id="3" name="object 3"/>
          <p:cNvSpPr txBox="1">
            <a:spLocks noGrp="1"/>
          </p:cNvSpPr>
          <p:nvPr>
            <p:ph type="body" idx="1"/>
          </p:nvPr>
        </p:nvSpPr>
        <p:spPr>
          <a:xfrm>
            <a:off x="683259" y="1600898"/>
            <a:ext cx="10720070" cy="3638753"/>
          </a:xfrm>
          <a:prstGeom prst="rect">
            <a:avLst/>
          </a:prstGeom>
        </p:spPr>
        <p:txBody>
          <a:bodyPr vert="horz" wrap="square" lIns="0" tIns="165100" rIns="0" bIns="0" rtlCol="0">
            <a:spAutoFit/>
          </a:bodyPr>
          <a:lstStyle/>
          <a:p>
            <a:pPr marL="792480" indent="-342900">
              <a:lnSpc>
                <a:spcPct val="105000"/>
              </a:lnSpc>
              <a:buFont typeface="Arial" panose="020B0604020202020204" pitchFamily="34" charset="0"/>
              <a:buChar char="•"/>
            </a:pPr>
            <a:r>
              <a:rPr lang="en-IE" sz="2000" dirty="0" err="1">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Glenaree</a:t>
            </a:r>
            <a:r>
              <a:rPr lang="en-IE" sz="200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 </a:t>
            </a:r>
            <a:r>
              <a:rPr lang="en-IE" sz="2000" spc="-15"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Solar </a:t>
            </a:r>
            <a:r>
              <a:rPr lang="en-IE" sz="200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Farm</a:t>
            </a:r>
            <a:r>
              <a:rPr lang="en-IE" sz="2000" spc="-2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 </a:t>
            </a:r>
            <a:r>
              <a:rPr lang="en-IE" sz="200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is</a:t>
            </a:r>
            <a:r>
              <a:rPr lang="en-IE" sz="2000" spc="-15"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 </a:t>
            </a:r>
            <a:r>
              <a:rPr lang="en-IE" sz="200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a</a:t>
            </a:r>
            <a:r>
              <a:rPr lang="en-IE" sz="2000" spc="-1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 </a:t>
            </a:r>
            <a:r>
              <a:rPr lang="en-IE" sz="200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proposed</a:t>
            </a:r>
            <a:r>
              <a:rPr lang="en-IE" sz="2000" spc="-2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 </a:t>
            </a:r>
            <a:r>
              <a:rPr lang="en-IE" sz="200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solar</a:t>
            </a:r>
            <a:r>
              <a:rPr lang="en-IE" sz="2000" spc="-15"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 </a:t>
            </a:r>
            <a:r>
              <a:rPr lang="en-IE" sz="200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project</a:t>
            </a:r>
            <a:r>
              <a:rPr lang="en-IE" sz="2000" spc="-15"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 </a:t>
            </a:r>
            <a:r>
              <a:rPr lang="en-IE" sz="200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in</a:t>
            </a:r>
            <a:r>
              <a:rPr lang="en-IE" sz="2000" spc="-15"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 </a:t>
            </a:r>
            <a:r>
              <a:rPr lang="en-IE" sz="200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the</a:t>
            </a:r>
            <a:r>
              <a:rPr lang="en-IE" sz="2000" spc="-25"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 </a:t>
            </a:r>
            <a:r>
              <a:rPr lang="en-IE" sz="200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townlands of Cloncurry, </a:t>
            </a:r>
            <a:r>
              <a:rPr lang="en-IE" sz="2000" dirty="0" err="1">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Cappanargid</a:t>
            </a:r>
            <a:r>
              <a:rPr lang="en-IE" sz="200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 </a:t>
            </a:r>
            <a:r>
              <a:rPr lang="en-IE" sz="2000" dirty="0" err="1">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Barnaran</a:t>
            </a:r>
            <a:r>
              <a:rPr lang="en-IE" sz="200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 </a:t>
            </a:r>
            <a:r>
              <a:rPr lang="en-IE" sz="2000" dirty="0" err="1">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Glenaree</a:t>
            </a:r>
            <a:r>
              <a:rPr lang="en-IE" sz="200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 </a:t>
            </a:r>
            <a:r>
              <a:rPr lang="en-IE" sz="2000" dirty="0" err="1">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Feighcullen</a:t>
            </a:r>
            <a:r>
              <a:rPr lang="en-IE" sz="200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 and </a:t>
            </a:r>
            <a:r>
              <a:rPr lang="en-IE" sz="2000" dirty="0" err="1">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Drumsru</a:t>
            </a:r>
            <a:r>
              <a:rPr lang="en-IE" sz="200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 Co Kildare.</a:t>
            </a:r>
            <a:endParaRPr lang="de-DE" sz="1600" dirty="0">
              <a:latin typeface="AvenirNext LT Pro Regular" panose="020B0503020202020204" pitchFamily="34" charset="0"/>
              <a:ea typeface="AvenirNext LT Pro Regular" panose="020B0503020202020204" pitchFamily="34" charset="0"/>
              <a:cs typeface="AvenirNext LT Pro Regular" panose="020B0503020202020204" pitchFamily="34" charset="0"/>
            </a:endParaRPr>
          </a:p>
          <a:p>
            <a:pPr marL="792480" indent="-342900">
              <a:lnSpc>
                <a:spcPct val="105000"/>
              </a:lnSpc>
              <a:buFont typeface="Arial" panose="020B0604020202020204" pitchFamily="34" charset="0"/>
              <a:buChar char="•"/>
            </a:pPr>
            <a:endParaRPr lang="de-DE" sz="160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endParaRPr>
          </a:p>
          <a:p>
            <a:pPr marL="792480" indent="-342900">
              <a:lnSpc>
                <a:spcPct val="105000"/>
              </a:lnSpc>
              <a:buFont typeface="Arial" panose="020B0604020202020204" pitchFamily="34" charset="0"/>
              <a:buChar char="•"/>
            </a:pPr>
            <a:r>
              <a:rPr lang="en-IE" sz="200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GP JOULE is a European renewable energy developer and independent</a:t>
            </a:r>
            <a:r>
              <a:rPr lang="en-IE" sz="2000" spc="-25"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 </a:t>
            </a:r>
            <a:r>
              <a:rPr lang="en-IE" sz="200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power</a:t>
            </a:r>
            <a:r>
              <a:rPr lang="en-IE" sz="2000" spc="-25"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 </a:t>
            </a:r>
            <a:r>
              <a:rPr lang="en-IE" sz="200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producer</a:t>
            </a:r>
            <a:r>
              <a:rPr lang="en-IE" sz="2000" spc="-4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 </a:t>
            </a:r>
            <a:r>
              <a:rPr lang="en-IE" sz="200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committed</a:t>
            </a:r>
            <a:r>
              <a:rPr lang="en-IE" sz="2000" spc="-2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 </a:t>
            </a:r>
            <a:r>
              <a:rPr lang="en-IE" sz="200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to</a:t>
            </a:r>
            <a:r>
              <a:rPr lang="en-IE" sz="2000" spc="-2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 </a:t>
            </a:r>
            <a:r>
              <a:rPr lang="en-IE" sz="200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developing</a:t>
            </a:r>
            <a:r>
              <a:rPr lang="en-IE" sz="2000" spc="-35"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 </a:t>
            </a:r>
            <a:r>
              <a:rPr lang="en-IE" sz="200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high-quality solar PV farms</a:t>
            </a:r>
            <a:r>
              <a:rPr lang="en-IE" sz="2000" spc="-1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 </a:t>
            </a:r>
            <a:r>
              <a:rPr lang="en-IE" sz="200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and</a:t>
            </a:r>
            <a:r>
              <a:rPr lang="en-IE" sz="2000" spc="-5"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 </a:t>
            </a:r>
            <a:r>
              <a:rPr lang="en-IE" sz="200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generating electricity in line with the principles of sustainable development, harnessing the most renewable resource: the sun.</a:t>
            </a:r>
          </a:p>
          <a:p>
            <a:pPr marL="792480" indent="-342900">
              <a:lnSpc>
                <a:spcPct val="105000"/>
              </a:lnSpc>
              <a:buFont typeface="Arial" panose="020B0604020202020204" pitchFamily="34" charset="0"/>
              <a:buChar char="•"/>
            </a:pPr>
            <a:endParaRPr lang="en-IE" dirty="0">
              <a:latin typeface="AvenirNext LT Pro Regular" panose="020B0503020202020204" pitchFamily="34" charset="0"/>
              <a:ea typeface="AvenirNext LT Pro Regular" panose="020B0503020202020204" pitchFamily="34" charset="0"/>
              <a:cs typeface="AvenirNext LT Pro Regular" panose="020B0503020202020204" pitchFamily="34" charset="0"/>
            </a:endParaRPr>
          </a:p>
          <a:p>
            <a:pPr marL="792480" indent="-342900">
              <a:lnSpc>
                <a:spcPct val="105000"/>
              </a:lnSpc>
              <a:buFont typeface="Arial" panose="020B0604020202020204" pitchFamily="34" charset="0"/>
              <a:buChar char="•"/>
            </a:pPr>
            <a:r>
              <a:rPr lang="en-IE" sz="200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This proposal aims to support Ireland in meeting its 2050 Net Zero target, while also enhancing energy security and price stability by reducing</a:t>
            </a:r>
            <a:r>
              <a:rPr lang="en-IE" sz="2000" spc="-2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 </a:t>
            </a:r>
            <a:r>
              <a:rPr lang="en-IE" sz="200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reliance</a:t>
            </a:r>
            <a:r>
              <a:rPr lang="en-IE" sz="2000" spc="-2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 </a:t>
            </a:r>
            <a:r>
              <a:rPr lang="en-IE" sz="200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on</a:t>
            </a:r>
            <a:r>
              <a:rPr lang="en-IE" sz="2000" spc="-2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 </a:t>
            </a:r>
            <a:r>
              <a:rPr lang="en-IE" sz="200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imported</a:t>
            </a:r>
            <a:r>
              <a:rPr lang="en-IE" sz="2000" spc="-25"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 </a:t>
            </a:r>
            <a:r>
              <a:rPr lang="en-IE" sz="200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fossil</a:t>
            </a:r>
            <a:r>
              <a:rPr lang="en-IE" sz="2000" spc="-25"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 </a:t>
            </a:r>
            <a:r>
              <a:rPr lang="en-IE" sz="200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fuels</a:t>
            </a:r>
            <a:r>
              <a:rPr lang="en-IE" sz="2000" spc="-2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 </a:t>
            </a:r>
            <a:r>
              <a:rPr lang="en-IE" sz="200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and</a:t>
            </a:r>
            <a:r>
              <a:rPr lang="en-IE" sz="2000" spc="-15"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 </a:t>
            </a:r>
            <a:r>
              <a:rPr lang="en-IE" sz="200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mitigating</a:t>
            </a:r>
            <a:r>
              <a:rPr lang="en-IE" sz="2000" spc="-2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 </a:t>
            </a:r>
            <a:r>
              <a:rPr lang="en-IE" sz="200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their</a:t>
            </a:r>
            <a:r>
              <a:rPr lang="en-IE" sz="2000" spc="-2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 </a:t>
            </a:r>
            <a:r>
              <a:rPr lang="en-IE" sz="2000" dirty="0">
                <a:effectLst/>
                <a:latin typeface="AvenirNext LT Pro Regular" panose="020B0503020202020204" pitchFamily="34" charset="0"/>
                <a:ea typeface="AvenirNext LT Pro Regular" panose="020B0503020202020204" pitchFamily="34" charset="0"/>
                <a:cs typeface="AvenirNext LT Pro Regular" panose="020B0503020202020204" pitchFamily="34" charset="0"/>
              </a:rPr>
              <a:t>harmful environmental impact.</a:t>
            </a:r>
            <a:endParaRPr b="1" spc="-10" dirty="0">
              <a:latin typeface="AvenirNext LT Pro Medium"/>
              <a:cs typeface="AvenirNext LT Pro Medium"/>
            </a:endParaRPr>
          </a:p>
        </p:txBody>
      </p:sp>
      <p:sp>
        <p:nvSpPr>
          <p:cNvPr id="4" name="object 4"/>
          <p:cNvSpPr/>
          <p:nvPr/>
        </p:nvSpPr>
        <p:spPr>
          <a:xfrm>
            <a:off x="695325" y="1276350"/>
            <a:ext cx="419100" cy="57150"/>
          </a:xfrm>
          <a:custGeom>
            <a:avLst/>
            <a:gdLst/>
            <a:ahLst/>
            <a:cxnLst/>
            <a:rect l="l" t="t" r="r" b="b"/>
            <a:pathLst>
              <a:path w="419100" h="57150">
                <a:moveTo>
                  <a:pt x="419100" y="0"/>
                </a:moveTo>
                <a:lnTo>
                  <a:pt x="0" y="0"/>
                </a:lnTo>
                <a:lnTo>
                  <a:pt x="0" y="57150"/>
                </a:lnTo>
                <a:lnTo>
                  <a:pt x="419100" y="57150"/>
                </a:lnTo>
                <a:lnTo>
                  <a:pt x="419100" y="0"/>
                </a:lnTo>
                <a:close/>
              </a:path>
            </a:pathLst>
          </a:custGeom>
          <a:solidFill>
            <a:srgbClr val="000000"/>
          </a:solidFill>
        </p:spPr>
        <p:txBody>
          <a:bodyPr wrap="square" lIns="0" tIns="0" rIns="0" bIns="0" rtlCol="0"/>
          <a:lstStyle/>
          <a:p>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71A095-051A-F515-B0BE-56D354F225C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BCC4BCD-8121-96C2-922C-8F71617A4A57}"/>
              </a:ext>
            </a:extLst>
          </p:cNvPr>
          <p:cNvSpPr txBox="1">
            <a:spLocks noGrp="1"/>
          </p:cNvSpPr>
          <p:nvPr>
            <p:ph type="title"/>
          </p:nvPr>
        </p:nvSpPr>
        <p:spPr>
          <a:xfrm>
            <a:off x="683258" y="289560"/>
            <a:ext cx="9222742" cy="1978747"/>
          </a:xfrm>
          <a:prstGeom prst="rect">
            <a:avLst/>
          </a:prstGeom>
        </p:spPr>
        <p:txBody>
          <a:bodyPr vert="horz" wrap="square" lIns="0" tIns="16510" rIns="0" bIns="0" rtlCol="0">
            <a:spAutoFit/>
          </a:bodyPr>
          <a:lstStyle/>
          <a:p>
            <a:pPr marL="12700">
              <a:lnSpc>
                <a:spcPct val="100000"/>
              </a:lnSpc>
              <a:spcBef>
                <a:spcPts val="130"/>
              </a:spcBef>
            </a:pPr>
            <a:r>
              <a:rPr lang="en-IE" sz="4250" dirty="0"/>
              <a:t>Proposed Development  </a:t>
            </a:r>
            <a:br>
              <a:rPr lang="en-IE" sz="4250" dirty="0"/>
            </a:br>
            <a:br>
              <a:rPr lang="en-IE" sz="4250" dirty="0"/>
            </a:br>
            <a:endParaRPr sz="4250" dirty="0"/>
          </a:p>
        </p:txBody>
      </p:sp>
      <p:sp>
        <p:nvSpPr>
          <p:cNvPr id="3" name="object 3">
            <a:extLst>
              <a:ext uri="{FF2B5EF4-FFF2-40B4-BE49-F238E27FC236}">
                <a16:creationId xmlns:a16="http://schemas.microsoft.com/office/drawing/2014/main" id="{EBB7B4E7-8084-30F0-D409-97209BBD4F4D}"/>
              </a:ext>
            </a:extLst>
          </p:cNvPr>
          <p:cNvSpPr txBox="1">
            <a:spLocks noGrp="1"/>
          </p:cNvSpPr>
          <p:nvPr>
            <p:ph type="body" idx="1"/>
          </p:nvPr>
        </p:nvSpPr>
        <p:spPr>
          <a:xfrm>
            <a:off x="683259" y="1600898"/>
            <a:ext cx="10720070" cy="6740115"/>
          </a:xfrm>
          <a:prstGeom prst="rect">
            <a:avLst/>
          </a:prstGeom>
        </p:spPr>
        <p:txBody>
          <a:bodyPr vert="horz" wrap="square" lIns="0" tIns="165100" rIns="0" bIns="0" rtlCol="0">
            <a:spAutoFit/>
          </a:bodyPr>
          <a:lstStyle/>
          <a:p>
            <a:pPr marL="0" marR="0" lvl="0" indent="0" algn="l" defTabSz="457200" rtl="0" eaLnBrk="1" fontAlgn="auto" latinLnBrk="0" hangingPunct="1">
              <a:lnSpc>
                <a:spcPct val="100000"/>
              </a:lnSpc>
              <a:spcBef>
                <a:spcPts val="1000"/>
              </a:spcBef>
              <a:spcAft>
                <a:spcPts val="0"/>
              </a:spcAft>
              <a:buClr>
                <a:srgbClr val="90C226"/>
              </a:buClr>
              <a:buSzPct val="80000"/>
              <a:buFontTx/>
              <a:buNone/>
              <a:tabLst/>
              <a:defRPr/>
            </a:pPr>
            <a:r>
              <a:rPr kumimoji="0" lang="en-US" sz="2000" b="0" i="0" u="none" strike="noStrike" kern="0" cap="none" spc="0" normalizeH="0" baseline="0" noProof="0" dirty="0">
                <a:ln>
                  <a:noFill/>
                </a:ln>
                <a:solidFill>
                  <a:prstClr val="black"/>
                </a:solidFill>
                <a:effectLst/>
                <a:uLnTx/>
                <a:uFillTx/>
                <a:latin typeface="AvenirNext LT Pro Regular"/>
                <a:ea typeface="+mn-ea"/>
              </a:rPr>
              <a:t>The proposed solar farm known as ‘</a:t>
            </a:r>
            <a:r>
              <a:rPr kumimoji="0" lang="en-US" sz="2000" b="0" i="0" u="none" strike="noStrike" kern="0" cap="none" spc="0" normalizeH="0" baseline="0" noProof="0" dirty="0" err="1">
                <a:ln>
                  <a:noFill/>
                </a:ln>
                <a:solidFill>
                  <a:prstClr val="black"/>
                </a:solidFill>
                <a:effectLst/>
                <a:uLnTx/>
                <a:uFillTx/>
                <a:latin typeface="AvenirNext LT Pro Regular"/>
                <a:ea typeface="+mn-ea"/>
              </a:rPr>
              <a:t>Glenaree</a:t>
            </a:r>
            <a:r>
              <a:rPr kumimoji="0" lang="en-US" sz="2000" b="0" i="0" u="none" strike="noStrike" kern="0" cap="none" spc="0" normalizeH="0" baseline="0" noProof="0" dirty="0">
                <a:ln>
                  <a:noFill/>
                </a:ln>
                <a:solidFill>
                  <a:prstClr val="black"/>
                </a:solidFill>
                <a:effectLst/>
                <a:uLnTx/>
                <a:uFillTx/>
                <a:latin typeface="AvenirNext LT Pro Regular"/>
                <a:ea typeface="+mn-ea"/>
              </a:rPr>
              <a:t> Solar Farm’ is to be located in the townlands of Cloncurry, </a:t>
            </a:r>
            <a:r>
              <a:rPr kumimoji="0" lang="en-US" sz="2000" b="0" i="0" u="none" strike="noStrike" kern="0" cap="none" spc="0" normalizeH="0" baseline="0" noProof="0" dirty="0" err="1">
                <a:ln>
                  <a:noFill/>
                </a:ln>
                <a:solidFill>
                  <a:prstClr val="black"/>
                </a:solidFill>
                <a:effectLst/>
                <a:uLnTx/>
                <a:uFillTx/>
                <a:latin typeface="AvenirNext LT Pro Regular"/>
                <a:ea typeface="+mn-ea"/>
              </a:rPr>
              <a:t>Cappanargid</a:t>
            </a:r>
            <a:r>
              <a:rPr kumimoji="0" lang="en-US" sz="2000" b="0" i="0" u="none" strike="noStrike" kern="0" cap="none" spc="0" normalizeH="0" baseline="0" noProof="0" dirty="0">
                <a:ln>
                  <a:noFill/>
                </a:ln>
                <a:solidFill>
                  <a:prstClr val="black"/>
                </a:solidFill>
                <a:effectLst/>
                <a:uLnTx/>
                <a:uFillTx/>
                <a:latin typeface="AvenirNext LT Pro Regular"/>
                <a:ea typeface="+mn-ea"/>
              </a:rPr>
              <a:t>, </a:t>
            </a:r>
            <a:r>
              <a:rPr kumimoji="0" lang="en-US" sz="2000" b="0" i="0" u="none" strike="noStrike" kern="0" cap="none" spc="0" normalizeH="0" baseline="0" noProof="0" dirty="0" err="1">
                <a:ln>
                  <a:noFill/>
                </a:ln>
                <a:solidFill>
                  <a:prstClr val="black"/>
                </a:solidFill>
                <a:effectLst/>
                <a:uLnTx/>
                <a:uFillTx/>
                <a:latin typeface="AvenirNext LT Pro Regular"/>
                <a:ea typeface="+mn-ea"/>
              </a:rPr>
              <a:t>Barnaran</a:t>
            </a:r>
            <a:r>
              <a:rPr kumimoji="0" lang="en-US" sz="2000" b="0" i="0" u="none" strike="noStrike" kern="0" cap="none" spc="0" normalizeH="0" baseline="0" noProof="0" dirty="0">
                <a:ln>
                  <a:noFill/>
                </a:ln>
                <a:solidFill>
                  <a:prstClr val="black"/>
                </a:solidFill>
                <a:effectLst/>
                <a:uLnTx/>
                <a:uFillTx/>
                <a:latin typeface="AvenirNext LT Pro Regular"/>
                <a:ea typeface="+mn-ea"/>
              </a:rPr>
              <a:t>, </a:t>
            </a:r>
            <a:r>
              <a:rPr kumimoji="0" lang="en-US" sz="2000" b="0" i="0" u="none" strike="noStrike" kern="0" cap="none" spc="0" normalizeH="0" baseline="0" noProof="0" dirty="0" err="1">
                <a:ln>
                  <a:noFill/>
                </a:ln>
                <a:solidFill>
                  <a:prstClr val="black"/>
                </a:solidFill>
                <a:effectLst/>
                <a:uLnTx/>
                <a:uFillTx/>
                <a:latin typeface="AvenirNext LT Pro Regular"/>
                <a:ea typeface="+mn-ea"/>
              </a:rPr>
              <a:t>Glenaree</a:t>
            </a:r>
            <a:r>
              <a:rPr kumimoji="0" lang="en-US" sz="2000" b="0" i="0" u="none" strike="noStrike" kern="0" cap="none" spc="0" normalizeH="0" baseline="0" noProof="0" dirty="0">
                <a:ln>
                  <a:noFill/>
                </a:ln>
                <a:solidFill>
                  <a:prstClr val="black"/>
                </a:solidFill>
                <a:effectLst/>
                <a:uLnTx/>
                <a:uFillTx/>
                <a:latin typeface="AvenirNext LT Pro Regular"/>
                <a:ea typeface="+mn-ea"/>
              </a:rPr>
              <a:t>, </a:t>
            </a:r>
            <a:r>
              <a:rPr kumimoji="0" lang="en-US" sz="2000" b="0" i="0" u="none" strike="noStrike" kern="0" cap="none" spc="0" normalizeH="0" baseline="0" noProof="0" dirty="0" err="1">
                <a:ln>
                  <a:noFill/>
                </a:ln>
                <a:solidFill>
                  <a:prstClr val="black"/>
                </a:solidFill>
                <a:effectLst/>
                <a:uLnTx/>
                <a:uFillTx/>
                <a:latin typeface="AvenirNext LT Pro Regular"/>
                <a:ea typeface="+mn-ea"/>
              </a:rPr>
              <a:t>Feighcullen</a:t>
            </a:r>
            <a:r>
              <a:rPr kumimoji="0" lang="en-US" sz="2000" b="0" i="0" u="none" strike="noStrike" kern="0" cap="none" spc="0" normalizeH="0" baseline="0" noProof="0" dirty="0">
                <a:ln>
                  <a:noFill/>
                </a:ln>
                <a:solidFill>
                  <a:prstClr val="black"/>
                </a:solidFill>
                <a:effectLst/>
                <a:uLnTx/>
                <a:uFillTx/>
                <a:latin typeface="AvenirNext LT Pro Regular"/>
                <a:ea typeface="+mn-ea"/>
              </a:rPr>
              <a:t> and </a:t>
            </a:r>
            <a:r>
              <a:rPr kumimoji="0" lang="en-US" sz="2000" b="0" i="0" u="none" strike="noStrike" kern="0" cap="none" spc="0" normalizeH="0" baseline="0" noProof="0" dirty="0" err="1">
                <a:ln>
                  <a:noFill/>
                </a:ln>
                <a:solidFill>
                  <a:prstClr val="black"/>
                </a:solidFill>
                <a:effectLst/>
                <a:uLnTx/>
                <a:uFillTx/>
                <a:latin typeface="AvenirNext LT Pro Regular"/>
                <a:ea typeface="+mn-ea"/>
              </a:rPr>
              <a:t>Drumsru</a:t>
            </a:r>
            <a:r>
              <a:rPr kumimoji="0" lang="en-US" sz="2000" b="0" i="0" u="none" strike="noStrike" kern="0" cap="none" spc="0" normalizeH="0" baseline="0" noProof="0" dirty="0">
                <a:ln>
                  <a:noFill/>
                </a:ln>
                <a:solidFill>
                  <a:prstClr val="black"/>
                </a:solidFill>
                <a:effectLst/>
                <a:uLnTx/>
                <a:uFillTx/>
                <a:latin typeface="AvenirNext LT Pro Regular"/>
                <a:ea typeface="+mn-ea"/>
              </a:rPr>
              <a:t> Co. Kildare. It comprises approximately 140ha of agricultural land, which is serviced by the regional road, R414 and surrounded by mature hedgerows it will also include a 110kV Substation and Grid Connection.</a:t>
            </a:r>
          </a:p>
          <a:p>
            <a:pPr marL="0" marR="0" lvl="0" indent="0" algn="l" defTabSz="457200" rtl="0" eaLnBrk="1" fontAlgn="auto" latinLnBrk="0" hangingPunct="1">
              <a:lnSpc>
                <a:spcPct val="100000"/>
              </a:lnSpc>
              <a:spcBef>
                <a:spcPts val="1000"/>
              </a:spcBef>
              <a:spcAft>
                <a:spcPts val="0"/>
              </a:spcAft>
              <a:buClr>
                <a:srgbClr val="90C226"/>
              </a:buClr>
              <a:buSzPct val="80000"/>
              <a:buFontTx/>
              <a:buNone/>
              <a:tabLst/>
              <a:defRPr/>
            </a:pPr>
            <a:r>
              <a:rPr kumimoji="0" lang="en-US" sz="2000" b="0" i="0" u="none" strike="noStrike" kern="0" cap="none" spc="0" normalizeH="0" baseline="0" noProof="0" dirty="0">
                <a:ln>
                  <a:noFill/>
                </a:ln>
                <a:solidFill>
                  <a:prstClr val="black"/>
                </a:solidFill>
                <a:effectLst/>
                <a:uLnTx/>
                <a:uFillTx/>
                <a:latin typeface="AvenirNext LT Pro Regular"/>
                <a:ea typeface="+mn-ea"/>
              </a:rPr>
              <a:t>The </a:t>
            </a:r>
            <a:r>
              <a:rPr kumimoji="0" lang="en-US" sz="2000" b="0" i="0" u="none" strike="noStrike" kern="0" cap="none" spc="0" normalizeH="0" baseline="0" noProof="0" dirty="0" err="1">
                <a:ln>
                  <a:noFill/>
                </a:ln>
                <a:solidFill>
                  <a:prstClr val="black"/>
                </a:solidFill>
                <a:effectLst/>
                <a:uLnTx/>
                <a:uFillTx/>
                <a:latin typeface="AvenirNext LT Pro Regular"/>
                <a:ea typeface="+mn-ea"/>
              </a:rPr>
              <a:t>Glenaree</a:t>
            </a:r>
            <a:r>
              <a:rPr kumimoji="0" lang="en-US" sz="2000" b="0" i="0" u="none" strike="noStrike" kern="0" cap="none" spc="0" normalizeH="0" baseline="0" noProof="0" dirty="0">
                <a:ln>
                  <a:noFill/>
                </a:ln>
                <a:solidFill>
                  <a:prstClr val="black"/>
                </a:solidFill>
                <a:effectLst/>
                <a:uLnTx/>
                <a:uFillTx/>
                <a:latin typeface="AvenirNext LT Pro Regular"/>
                <a:ea typeface="+mn-ea"/>
              </a:rPr>
              <a:t> Solar Farm is approximately 3km north-east of Rathangan. To maximize solar energy output, rows of solar panels will be placed in rows on the site in a south-facing orientation. The rows of panels will be 2.96m in height and are not expected to be visible beyond the site’s boundaries which consist of a mixture of dense mature hedgerows and mature trees, all of which are to be preserved and further strengthened by additional landscaping planting where required. The rows of solar panels will be spaced at least 3.5m apart. Panels will be placed horizontally across the site facing south to absorb energy from the sun to generate clean green renewable energy to help us to reduce emissions, become carbon neutral, and to displace harmful fossil fuels that are having such a detrimental impact on our environment and health. The distribution of panels will be kept to a minimum, leaving designated areas free for the promotion of biodiversity on site. </a:t>
            </a:r>
          </a:p>
          <a:p>
            <a:pPr marL="285750" marR="0" lvl="0" indent="-285750" algn="l" defTabSz="457200" rtl="0" eaLnBrk="1" fontAlgn="auto" latinLnBrk="0" hangingPunct="1">
              <a:lnSpc>
                <a:spcPct val="100000"/>
              </a:lnSpc>
              <a:spcBef>
                <a:spcPts val="1000"/>
              </a:spcBef>
              <a:spcAft>
                <a:spcPts val="0"/>
              </a:spcAft>
              <a:buClr>
                <a:srgbClr val="90C226"/>
              </a:buClr>
              <a:buSzPct val="80000"/>
              <a:buFont typeface="Courier New" panose="02070309020205020404" pitchFamily="49" charset="0"/>
              <a:buChar char="o"/>
              <a:tabLst/>
              <a:defRPr/>
            </a:pPr>
            <a:endParaRPr kumimoji="0" lang="en-IE" sz="1800" b="0" i="0" u="none" strike="noStrike" kern="1200" cap="none" spc="0" normalizeH="0" baseline="0" noProof="0" dirty="0">
              <a:ln>
                <a:noFill/>
              </a:ln>
              <a:solidFill>
                <a:srgbClr val="000000"/>
              </a:solidFill>
              <a:effectLst/>
              <a:uLnTx/>
              <a:uFillTx/>
              <a:latin typeface="Avenir-Next"/>
              <a:ea typeface="+mn-ea"/>
              <a:cs typeface="+mn-cs"/>
            </a:endParaRPr>
          </a:p>
          <a:p>
            <a:pPr marL="285750" marR="0" lvl="0" indent="-285750" algn="l" defTabSz="457200" rtl="0" eaLnBrk="1" fontAlgn="auto" latinLnBrk="0" hangingPunct="1">
              <a:lnSpc>
                <a:spcPct val="100000"/>
              </a:lnSpc>
              <a:spcBef>
                <a:spcPts val="1000"/>
              </a:spcBef>
              <a:spcAft>
                <a:spcPts val="0"/>
              </a:spcAft>
              <a:buClr>
                <a:srgbClr val="90C226"/>
              </a:buClr>
              <a:buSzPct val="80000"/>
              <a:buFont typeface="Courier New" panose="02070309020205020404" pitchFamily="49" charset="0"/>
              <a:buChar char="o"/>
              <a:tabLst/>
              <a:defRPr/>
            </a:pPr>
            <a:endParaRPr lang="en-IE" sz="1800" kern="1200" dirty="0">
              <a:solidFill>
                <a:srgbClr val="000000"/>
              </a:solidFill>
              <a:latin typeface="Avenir-Next"/>
              <a:cs typeface="+mn-cs"/>
            </a:endParaRPr>
          </a:p>
          <a:p>
            <a:pPr marL="285750" marR="0" lvl="0" indent="-285750" algn="l" defTabSz="457200" rtl="0" eaLnBrk="1" fontAlgn="auto" latinLnBrk="0" hangingPunct="1">
              <a:lnSpc>
                <a:spcPct val="100000"/>
              </a:lnSpc>
              <a:spcBef>
                <a:spcPts val="1000"/>
              </a:spcBef>
              <a:spcAft>
                <a:spcPts val="0"/>
              </a:spcAft>
              <a:buClr>
                <a:srgbClr val="90C226"/>
              </a:buClr>
              <a:buSzPct val="80000"/>
              <a:buFont typeface="Courier New" panose="02070309020205020404" pitchFamily="49" charset="0"/>
              <a:buChar char="o"/>
              <a:tabLst/>
              <a:defRPr/>
            </a:pPr>
            <a:endParaRPr kumimoji="0" lang="en-US" sz="1800" b="0" i="0" u="none" strike="noStrike" kern="1200" cap="none" spc="0" normalizeH="0" baseline="0" noProof="0" dirty="0">
              <a:ln>
                <a:noFill/>
              </a:ln>
              <a:solidFill>
                <a:prstClr val="black">
                  <a:lumMod val="75000"/>
                  <a:lumOff val="25000"/>
                </a:prstClr>
              </a:solidFill>
              <a:effectLst/>
              <a:uLnTx/>
              <a:uFillTx/>
              <a:latin typeface="Avenir-Next"/>
              <a:ea typeface="+mn-ea"/>
              <a:cs typeface="+mn-cs"/>
            </a:endParaRPr>
          </a:p>
          <a:p>
            <a:pPr marL="792480" indent="-342900">
              <a:lnSpc>
                <a:spcPct val="105000"/>
              </a:lnSpc>
              <a:buFont typeface="Arial" panose="020B0604020202020204" pitchFamily="34" charset="0"/>
              <a:buChar char="•"/>
            </a:pPr>
            <a:endParaRPr b="1" spc="-10" dirty="0">
              <a:latin typeface="AvenirNext LT Pro Medium"/>
              <a:cs typeface="AvenirNext LT Pro Medium"/>
            </a:endParaRPr>
          </a:p>
        </p:txBody>
      </p:sp>
      <p:sp>
        <p:nvSpPr>
          <p:cNvPr id="4" name="object 4">
            <a:extLst>
              <a:ext uri="{FF2B5EF4-FFF2-40B4-BE49-F238E27FC236}">
                <a16:creationId xmlns:a16="http://schemas.microsoft.com/office/drawing/2014/main" id="{3AFB29C2-DDE5-43E2-3B09-71E17C19DA25}"/>
              </a:ext>
            </a:extLst>
          </p:cNvPr>
          <p:cNvSpPr/>
          <p:nvPr/>
        </p:nvSpPr>
        <p:spPr>
          <a:xfrm>
            <a:off x="695325" y="1276350"/>
            <a:ext cx="419100" cy="57150"/>
          </a:xfrm>
          <a:custGeom>
            <a:avLst/>
            <a:gdLst/>
            <a:ahLst/>
            <a:cxnLst/>
            <a:rect l="l" t="t" r="r" b="b"/>
            <a:pathLst>
              <a:path w="419100" h="57150">
                <a:moveTo>
                  <a:pt x="419100" y="0"/>
                </a:moveTo>
                <a:lnTo>
                  <a:pt x="0" y="0"/>
                </a:lnTo>
                <a:lnTo>
                  <a:pt x="0" y="57150"/>
                </a:lnTo>
                <a:lnTo>
                  <a:pt x="419100" y="57150"/>
                </a:lnTo>
                <a:lnTo>
                  <a:pt x="419100" y="0"/>
                </a:lnTo>
                <a:close/>
              </a:path>
            </a:pathLst>
          </a:custGeom>
          <a:solidFill>
            <a:srgbClr val="000000"/>
          </a:solidFill>
        </p:spPr>
        <p:txBody>
          <a:bodyPr wrap="square" lIns="0" tIns="0" rIns="0" bIns="0" rtlCol="0"/>
          <a:lstStyle/>
          <a:p>
            <a:endParaRPr/>
          </a:p>
        </p:txBody>
      </p:sp>
    </p:spTree>
    <p:extLst>
      <p:ext uri="{BB962C8B-B14F-4D97-AF65-F5344CB8AC3E}">
        <p14:creationId xmlns:p14="http://schemas.microsoft.com/office/powerpoint/2010/main" val="18829706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56FE1D-F56D-1E8D-B66B-860C6571E01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8D8A8045-253D-812F-AEE9-5EAB4E5609E1}"/>
              </a:ext>
            </a:extLst>
          </p:cNvPr>
          <p:cNvSpPr txBox="1">
            <a:spLocks noGrp="1"/>
          </p:cNvSpPr>
          <p:nvPr>
            <p:ph type="title"/>
          </p:nvPr>
        </p:nvSpPr>
        <p:spPr>
          <a:xfrm>
            <a:off x="683258" y="289560"/>
            <a:ext cx="10720070" cy="1978747"/>
          </a:xfrm>
          <a:prstGeom prst="rect">
            <a:avLst/>
          </a:prstGeom>
        </p:spPr>
        <p:txBody>
          <a:bodyPr vert="horz" wrap="square" lIns="0" tIns="16510" rIns="0" bIns="0" rtlCol="0">
            <a:spAutoFit/>
          </a:bodyPr>
          <a:lstStyle/>
          <a:p>
            <a:pPr marL="12700">
              <a:lnSpc>
                <a:spcPct val="100000"/>
              </a:lnSpc>
              <a:spcBef>
                <a:spcPts val="130"/>
              </a:spcBef>
            </a:pPr>
            <a:r>
              <a:rPr lang="en-IE" sz="4250" dirty="0"/>
              <a:t>Summary of Proposed Development  </a:t>
            </a:r>
            <a:br>
              <a:rPr lang="en-IE" sz="4250" dirty="0"/>
            </a:br>
            <a:br>
              <a:rPr lang="en-IE" sz="4250" dirty="0"/>
            </a:br>
            <a:endParaRPr sz="4250" dirty="0"/>
          </a:p>
        </p:txBody>
      </p:sp>
      <p:sp>
        <p:nvSpPr>
          <p:cNvPr id="3" name="object 3">
            <a:extLst>
              <a:ext uri="{FF2B5EF4-FFF2-40B4-BE49-F238E27FC236}">
                <a16:creationId xmlns:a16="http://schemas.microsoft.com/office/drawing/2014/main" id="{91E396FD-7DAC-3E59-89E8-8AA74A95C4EF}"/>
              </a:ext>
            </a:extLst>
          </p:cNvPr>
          <p:cNvSpPr txBox="1">
            <a:spLocks noGrp="1"/>
          </p:cNvSpPr>
          <p:nvPr>
            <p:ph type="body" idx="1"/>
          </p:nvPr>
        </p:nvSpPr>
        <p:spPr>
          <a:xfrm>
            <a:off x="683259" y="1600898"/>
            <a:ext cx="10720070" cy="3180166"/>
          </a:xfrm>
          <a:prstGeom prst="rect">
            <a:avLst/>
          </a:prstGeom>
        </p:spPr>
        <p:txBody>
          <a:bodyPr vert="horz" wrap="square" lIns="0" tIns="165100" rIns="0" bIns="0" rtlCol="0">
            <a:spAutoFit/>
          </a:bodyPr>
          <a:lstStyle/>
          <a:p>
            <a:pPr marL="285750" marR="0" lvl="0" indent="-285750" algn="l" defTabSz="457200" rtl="0" eaLnBrk="1" fontAlgn="auto" latinLnBrk="0" hangingPunct="1">
              <a:lnSpc>
                <a:spcPct val="100000"/>
              </a:lnSpc>
              <a:spcBef>
                <a:spcPts val="1000"/>
              </a:spcBef>
              <a:spcAft>
                <a:spcPts val="0"/>
              </a:spcAft>
              <a:buClr>
                <a:srgbClr val="90C226"/>
              </a:buClr>
              <a:buSzPct val="80000"/>
              <a:buFont typeface="Courier New" panose="02070309020205020404" pitchFamily="49" charset="0"/>
              <a:buChar char="o"/>
              <a:tabLst/>
              <a:defRPr/>
            </a:pPr>
            <a:r>
              <a:rPr kumimoji="0" lang="en-US" sz="1800" b="0" i="0" u="none" strike="noStrike" kern="1200" cap="none" spc="0" normalizeH="0" baseline="0" noProof="0" dirty="0">
                <a:ln>
                  <a:noFill/>
                </a:ln>
                <a:solidFill>
                  <a:srgbClr val="000000"/>
                </a:solidFill>
                <a:effectLst/>
                <a:uLnTx/>
                <a:uFillTx/>
                <a:latin typeface="Avenir-Next"/>
                <a:ea typeface="+mn-ea"/>
                <a:cs typeface="+mn-cs"/>
              </a:rPr>
              <a:t>110 MW solar PV project.</a:t>
            </a:r>
          </a:p>
          <a:p>
            <a:pPr marL="285750" marR="0" lvl="0" indent="-285750" algn="l" defTabSz="457200" rtl="0" eaLnBrk="1" fontAlgn="auto" latinLnBrk="0" hangingPunct="1">
              <a:lnSpc>
                <a:spcPct val="100000"/>
              </a:lnSpc>
              <a:spcBef>
                <a:spcPts val="1000"/>
              </a:spcBef>
              <a:spcAft>
                <a:spcPts val="0"/>
              </a:spcAft>
              <a:buClr>
                <a:srgbClr val="90C226"/>
              </a:buClr>
              <a:buSzPct val="80000"/>
              <a:buFont typeface="Courier New" panose="02070309020205020404" pitchFamily="49" charset="0"/>
              <a:buChar char="o"/>
              <a:tabLst/>
              <a:defRPr/>
            </a:pPr>
            <a:r>
              <a:rPr kumimoji="0" lang="en-US" sz="1800" b="0" i="0" u="none" strike="noStrike" kern="1200" cap="none" spc="0" normalizeH="0" baseline="0" noProof="0" dirty="0">
                <a:ln>
                  <a:noFill/>
                </a:ln>
                <a:solidFill>
                  <a:srgbClr val="000000"/>
                </a:solidFill>
                <a:effectLst/>
                <a:uLnTx/>
                <a:uFillTx/>
                <a:latin typeface="Avenir-Next"/>
                <a:ea typeface="+mn-ea"/>
                <a:cs typeface="+mn-cs"/>
              </a:rPr>
              <a:t>35-year operational lifespan.</a:t>
            </a:r>
          </a:p>
          <a:p>
            <a:pPr marL="285750" marR="0" lvl="0" indent="-285750" algn="l" defTabSz="457200" rtl="0" eaLnBrk="1" fontAlgn="auto" latinLnBrk="0" hangingPunct="1">
              <a:lnSpc>
                <a:spcPct val="100000"/>
              </a:lnSpc>
              <a:spcBef>
                <a:spcPts val="1000"/>
              </a:spcBef>
              <a:spcAft>
                <a:spcPts val="0"/>
              </a:spcAft>
              <a:buClr>
                <a:srgbClr val="90C226"/>
              </a:buClr>
              <a:buSzPct val="80000"/>
              <a:buFont typeface="Courier New" panose="02070309020205020404" pitchFamily="49" charset="0"/>
              <a:buChar char="o"/>
              <a:tabLst/>
              <a:defRPr/>
            </a:pPr>
            <a:r>
              <a:rPr kumimoji="0" lang="en-US" sz="1800" b="0" i="0" u="none" strike="noStrike" kern="1200" cap="none" spc="0" normalizeH="0" baseline="0" noProof="0" dirty="0">
                <a:ln>
                  <a:noFill/>
                </a:ln>
                <a:solidFill>
                  <a:srgbClr val="000000"/>
                </a:solidFill>
                <a:effectLst/>
                <a:uLnTx/>
                <a:uFillTx/>
                <a:latin typeface="Avenir-Next"/>
                <a:ea typeface="+mn-ea"/>
                <a:cs typeface="+mn-cs"/>
              </a:rPr>
              <a:t>AIS transmission substation.</a:t>
            </a:r>
          </a:p>
          <a:p>
            <a:pPr marL="285750" marR="0" lvl="0" indent="-285750" algn="l" defTabSz="457200" rtl="0" eaLnBrk="1" fontAlgn="auto" latinLnBrk="0" hangingPunct="1">
              <a:lnSpc>
                <a:spcPct val="100000"/>
              </a:lnSpc>
              <a:spcBef>
                <a:spcPts val="1000"/>
              </a:spcBef>
              <a:spcAft>
                <a:spcPts val="0"/>
              </a:spcAft>
              <a:buClr>
                <a:srgbClr val="90C226"/>
              </a:buClr>
              <a:buSzPct val="80000"/>
              <a:buFont typeface="Courier New" panose="02070309020205020404" pitchFamily="49" charset="0"/>
              <a:buChar char="o"/>
              <a:tabLst/>
              <a:defRPr/>
            </a:pPr>
            <a:r>
              <a:rPr kumimoji="0" lang="en-US" sz="1800" b="0" i="0" u="none" strike="noStrike" kern="1200" cap="none" spc="0" normalizeH="0" baseline="0" noProof="0" dirty="0">
                <a:ln>
                  <a:noFill/>
                </a:ln>
                <a:solidFill>
                  <a:srgbClr val="000000"/>
                </a:solidFill>
                <a:effectLst/>
                <a:uLnTx/>
                <a:uFillTx/>
                <a:latin typeface="Avenir-Next"/>
                <a:ea typeface="+mn-ea"/>
                <a:cs typeface="+mn-cs"/>
              </a:rPr>
              <a:t>Underground cable to grid.</a:t>
            </a:r>
          </a:p>
          <a:p>
            <a:pPr marL="285750" marR="0" lvl="0" indent="-285750" algn="l" defTabSz="457200" rtl="0" eaLnBrk="1" fontAlgn="auto" latinLnBrk="0" hangingPunct="1">
              <a:lnSpc>
                <a:spcPct val="100000"/>
              </a:lnSpc>
              <a:spcBef>
                <a:spcPts val="1000"/>
              </a:spcBef>
              <a:spcAft>
                <a:spcPts val="0"/>
              </a:spcAft>
              <a:buClr>
                <a:srgbClr val="90C226"/>
              </a:buClr>
              <a:buSzPct val="80000"/>
              <a:buFont typeface="Courier New" panose="02070309020205020404" pitchFamily="49" charset="0"/>
              <a:buChar char="o"/>
              <a:tabLst/>
              <a:defRPr/>
            </a:pPr>
            <a:r>
              <a:rPr kumimoji="0" lang="en-US" sz="1800" b="0" i="0" u="none" strike="noStrike" kern="1200" cap="none" spc="0" normalizeH="0" baseline="0" noProof="0" dirty="0">
                <a:ln>
                  <a:noFill/>
                </a:ln>
                <a:solidFill>
                  <a:srgbClr val="000000"/>
                </a:solidFill>
                <a:effectLst/>
                <a:uLnTx/>
                <a:uFillTx/>
                <a:latin typeface="Avenir-Next"/>
                <a:ea typeface="+mn-ea"/>
                <a:cs typeface="+mn-cs"/>
              </a:rPr>
              <a:t>Connection to </a:t>
            </a:r>
            <a:r>
              <a:rPr kumimoji="0" lang="en-US" sz="1800" b="0" i="0" u="none" strike="noStrike" kern="1200" cap="none" spc="0" normalizeH="0" baseline="0" noProof="0" dirty="0" err="1">
                <a:ln>
                  <a:noFill/>
                </a:ln>
                <a:solidFill>
                  <a:srgbClr val="000000"/>
                </a:solidFill>
                <a:effectLst/>
                <a:uLnTx/>
                <a:uFillTx/>
                <a:latin typeface="Avenir-Next"/>
                <a:ea typeface="+mn-ea"/>
                <a:cs typeface="+mn-cs"/>
              </a:rPr>
              <a:t>EirGrid</a:t>
            </a:r>
            <a:r>
              <a:rPr kumimoji="0" lang="en-US" sz="1800" b="0" i="0" u="none" strike="noStrike" kern="1200" cap="none" spc="0" normalizeH="0" baseline="0" noProof="0" dirty="0">
                <a:ln>
                  <a:noFill/>
                </a:ln>
                <a:solidFill>
                  <a:srgbClr val="000000"/>
                </a:solidFill>
                <a:effectLst/>
                <a:uLnTx/>
                <a:uFillTx/>
                <a:latin typeface="Avenir-Next"/>
                <a:ea typeface="+mn-ea"/>
                <a:cs typeface="+mn-cs"/>
              </a:rPr>
              <a:t> network</a:t>
            </a:r>
            <a:endParaRPr kumimoji="0" lang="en-IE" sz="1800" b="0" i="0" u="none" strike="noStrike" kern="1200" cap="none" spc="0" normalizeH="0" baseline="0" noProof="0" dirty="0">
              <a:ln>
                <a:noFill/>
              </a:ln>
              <a:solidFill>
                <a:srgbClr val="000000"/>
              </a:solidFill>
              <a:effectLst/>
              <a:uLnTx/>
              <a:uFillTx/>
              <a:latin typeface="Avenir-Next"/>
              <a:ea typeface="+mn-ea"/>
              <a:cs typeface="+mn-cs"/>
            </a:endParaRPr>
          </a:p>
          <a:p>
            <a:pPr marL="285750" marR="0" lvl="0" indent="-285750" algn="l" defTabSz="457200" rtl="0" eaLnBrk="1" fontAlgn="auto" latinLnBrk="0" hangingPunct="1">
              <a:lnSpc>
                <a:spcPct val="100000"/>
              </a:lnSpc>
              <a:spcBef>
                <a:spcPts val="1000"/>
              </a:spcBef>
              <a:spcAft>
                <a:spcPts val="0"/>
              </a:spcAft>
              <a:buClr>
                <a:srgbClr val="90C226"/>
              </a:buClr>
              <a:buSzPct val="80000"/>
              <a:buFont typeface="Courier New" panose="02070309020205020404" pitchFamily="49" charset="0"/>
              <a:buChar char="o"/>
              <a:tabLst/>
              <a:defRPr/>
            </a:pPr>
            <a:endParaRPr lang="en-IE" sz="1800" kern="1200" dirty="0">
              <a:solidFill>
                <a:srgbClr val="000000"/>
              </a:solidFill>
              <a:latin typeface="Avenir-Next"/>
              <a:cs typeface="+mn-cs"/>
            </a:endParaRPr>
          </a:p>
          <a:p>
            <a:pPr marL="285750" marR="0" lvl="0" indent="-285750" algn="l" defTabSz="457200" rtl="0" eaLnBrk="1" fontAlgn="auto" latinLnBrk="0" hangingPunct="1">
              <a:lnSpc>
                <a:spcPct val="100000"/>
              </a:lnSpc>
              <a:spcBef>
                <a:spcPts val="1000"/>
              </a:spcBef>
              <a:spcAft>
                <a:spcPts val="0"/>
              </a:spcAft>
              <a:buClr>
                <a:srgbClr val="90C226"/>
              </a:buClr>
              <a:buSzPct val="80000"/>
              <a:buFont typeface="Courier New" panose="02070309020205020404" pitchFamily="49" charset="0"/>
              <a:buChar char="o"/>
              <a:tabLst/>
              <a:defRPr/>
            </a:pPr>
            <a:endParaRPr kumimoji="0" lang="en-US" sz="1800" b="0" i="0" u="none" strike="noStrike" kern="1200" cap="none" spc="0" normalizeH="0" baseline="0" noProof="0" dirty="0">
              <a:ln>
                <a:noFill/>
              </a:ln>
              <a:solidFill>
                <a:prstClr val="black">
                  <a:lumMod val="75000"/>
                  <a:lumOff val="25000"/>
                </a:prstClr>
              </a:solidFill>
              <a:effectLst/>
              <a:uLnTx/>
              <a:uFillTx/>
              <a:latin typeface="Avenir-Next"/>
              <a:ea typeface="+mn-ea"/>
              <a:cs typeface="+mn-cs"/>
            </a:endParaRPr>
          </a:p>
          <a:p>
            <a:pPr marL="792480" indent="-342900">
              <a:lnSpc>
                <a:spcPct val="105000"/>
              </a:lnSpc>
              <a:buFont typeface="Arial" panose="020B0604020202020204" pitchFamily="34" charset="0"/>
              <a:buChar char="•"/>
            </a:pPr>
            <a:endParaRPr b="1" spc="-10" dirty="0">
              <a:latin typeface="AvenirNext LT Pro Medium"/>
              <a:cs typeface="AvenirNext LT Pro Medium"/>
            </a:endParaRPr>
          </a:p>
        </p:txBody>
      </p:sp>
      <p:sp>
        <p:nvSpPr>
          <p:cNvPr id="4" name="object 4">
            <a:extLst>
              <a:ext uri="{FF2B5EF4-FFF2-40B4-BE49-F238E27FC236}">
                <a16:creationId xmlns:a16="http://schemas.microsoft.com/office/drawing/2014/main" id="{A5977420-B005-B00E-093B-59A6921D2194}"/>
              </a:ext>
            </a:extLst>
          </p:cNvPr>
          <p:cNvSpPr/>
          <p:nvPr/>
        </p:nvSpPr>
        <p:spPr>
          <a:xfrm>
            <a:off x="695325" y="1276350"/>
            <a:ext cx="419100" cy="57150"/>
          </a:xfrm>
          <a:custGeom>
            <a:avLst/>
            <a:gdLst/>
            <a:ahLst/>
            <a:cxnLst/>
            <a:rect l="l" t="t" r="r" b="b"/>
            <a:pathLst>
              <a:path w="419100" h="57150">
                <a:moveTo>
                  <a:pt x="419100" y="0"/>
                </a:moveTo>
                <a:lnTo>
                  <a:pt x="0" y="0"/>
                </a:lnTo>
                <a:lnTo>
                  <a:pt x="0" y="57150"/>
                </a:lnTo>
                <a:lnTo>
                  <a:pt x="419100" y="57150"/>
                </a:lnTo>
                <a:lnTo>
                  <a:pt x="419100" y="0"/>
                </a:lnTo>
                <a:close/>
              </a:path>
            </a:pathLst>
          </a:custGeom>
          <a:solidFill>
            <a:srgbClr val="000000"/>
          </a:solidFill>
        </p:spPr>
        <p:txBody>
          <a:bodyPr wrap="square" lIns="0" tIns="0" rIns="0" bIns="0" rtlCol="0"/>
          <a:lstStyle/>
          <a:p>
            <a:endParaRPr/>
          </a:p>
        </p:txBody>
      </p:sp>
    </p:spTree>
    <p:extLst>
      <p:ext uri="{BB962C8B-B14F-4D97-AF65-F5344CB8AC3E}">
        <p14:creationId xmlns:p14="http://schemas.microsoft.com/office/powerpoint/2010/main" val="15559529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D8EFE5-83D6-1D28-1D5B-FFBE46686D3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63667AAD-9015-0359-6E5E-13A2F6C6240A}"/>
              </a:ext>
            </a:extLst>
          </p:cNvPr>
          <p:cNvSpPr txBox="1">
            <a:spLocks noGrp="1"/>
          </p:cNvSpPr>
          <p:nvPr>
            <p:ph type="title"/>
          </p:nvPr>
        </p:nvSpPr>
        <p:spPr>
          <a:xfrm>
            <a:off x="683258" y="289560"/>
            <a:ext cx="9222742" cy="1978747"/>
          </a:xfrm>
          <a:prstGeom prst="rect">
            <a:avLst/>
          </a:prstGeom>
        </p:spPr>
        <p:txBody>
          <a:bodyPr vert="horz" wrap="square" lIns="0" tIns="16510" rIns="0" bIns="0" rtlCol="0">
            <a:spAutoFit/>
          </a:bodyPr>
          <a:lstStyle/>
          <a:p>
            <a:pPr marL="12700">
              <a:lnSpc>
                <a:spcPct val="100000"/>
              </a:lnSpc>
              <a:spcBef>
                <a:spcPts val="130"/>
              </a:spcBef>
            </a:pPr>
            <a:r>
              <a:rPr lang="en-IE" sz="4250" dirty="0"/>
              <a:t>Site Description </a:t>
            </a:r>
            <a:br>
              <a:rPr lang="en-IE" sz="4250" dirty="0"/>
            </a:br>
            <a:br>
              <a:rPr lang="en-IE" sz="4250" dirty="0"/>
            </a:br>
            <a:endParaRPr sz="4250" dirty="0"/>
          </a:p>
        </p:txBody>
      </p:sp>
      <p:sp>
        <p:nvSpPr>
          <p:cNvPr id="3" name="object 3">
            <a:extLst>
              <a:ext uri="{FF2B5EF4-FFF2-40B4-BE49-F238E27FC236}">
                <a16:creationId xmlns:a16="http://schemas.microsoft.com/office/drawing/2014/main" id="{10065F7E-C3BD-D2D2-2C2F-F8899C6E52A2}"/>
              </a:ext>
            </a:extLst>
          </p:cNvPr>
          <p:cNvSpPr txBox="1">
            <a:spLocks noGrp="1"/>
          </p:cNvSpPr>
          <p:nvPr>
            <p:ph type="body" idx="1"/>
          </p:nvPr>
        </p:nvSpPr>
        <p:spPr>
          <a:xfrm>
            <a:off x="683259" y="1600898"/>
            <a:ext cx="10720070" cy="5509009"/>
          </a:xfrm>
          <a:prstGeom prst="rect">
            <a:avLst/>
          </a:prstGeom>
        </p:spPr>
        <p:txBody>
          <a:bodyPr vert="horz" wrap="square" lIns="0" tIns="165100" rIns="0" bIns="0" rtlCol="0">
            <a:spAutoFit/>
          </a:bodyPr>
          <a:lstStyle/>
          <a:p>
            <a:pPr algn="l" defTabSz="457200" rtl="0">
              <a:spcBef>
                <a:spcPts val="1000"/>
              </a:spcBef>
              <a:buClr>
                <a:srgbClr val="90C226"/>
              </a:buClr>
              <a:buSzPct val="80000"/>
              <a:defRPr/>
            </a:pPr>
            <a:r>
              <a:rPr lang="en-IE" dirty="0"/>
              <a:t>The proposed development comprised of Planning permission for a duration of 10 years, with an operational life of 35 years from the date of commissioning. The proposed development comprises the construction and operation of a solar photovoltaic (PV) farm on a site of approximately 140 hectares.</a:t>
            </a:r>
            <a:r>
              <a:rPr lang="en-US" dirty="0"/>
              <a:t> Proposed 110Mw Solar Photovoltaic Farm. A new three-bay 110 kV loop-in air-insulated switchgear (AIS) transmission substation and associated Independent Power Producer (IPP) substation at </a:t>
            </a:r>
            <a:r>
              <a:rPr lang="en-US" dirty="0" err="1"/>
              <a:t>Glenaree</a:t>
            </a:r>
            <a:r>
              <a:rPr lang="en-US" dirty="0"/>
              <a:t>, County Kildare; An underground 110 kV electricity transmission cable connecting to the proposed loop-in substation. All associated electrical plant and ancillary works necessary to facilitate connection to the </a:t>
            </a:r>
            <a:r>
              <a:rPr lang="en-US" dirty="0" err="1"/>
              <a:t>EirGrid</a:t>
            </a:r>
            <a:r>
              <a:rPr lang="en-US" dirty="0"/>
              <a:t> transmission network.</a:t>
            </a:r>
          </a:p>
          <a:p>
            <a:pPr algn="l" defTabSz="457200" rtl="0">
              <a:spcBef>
                <a:spcPts val="1000"/>
              </a:spcBef>
              <a:buClr>
                <a:srgbClr val="90C226"/>
              </a:buClr>
              <a:buSzPct val="80000"/>
              <a:defRPr/>
            </a:pPr>
            <a:r>
              <a:rPr lang="en-US" dirty="0"/>
              <a:t>The development is intended to facilitate the export of electricity generated by the proposed </a:t>
            </a:r>
            <a:r>
              <a:rPr lang="en-US" dirty="0" err="1"/>
              <a:t>Glenaree</a:t>
            </a:r>
            <a:r>
              <a:rPr lang="en-US" dirty="0"/>
              <a:t> Solar Farm, with medium-voltage output stepped up to 110 kV for transmission purposes.</a:t>
            </a:r>
            <a:endParaRPr lang="de-DE" dirty="0"/>
          </a:p>
          <a:p>
            <a:pPr marL="285750" marR="0" lvl="0" indent="-285750" algn="l" defTabSz="457200" rtl="0" eaLnBrk="1" fontAlgn="auto" latinLnBrk="0" hangingPunct="1">
              <a:lnSpc>
                <a:spcPct val="100000"/>
              </a:lnSpc>
              <a:spcBef>
                <a:spcPts val="1000"/>
              </a:spcBef>
              <a:spcAft>
                <a:spcPts val="0"/>
              </a:spcAft>
              <a:buClr>
                <a:srgbClr val="90C226"/>
              </a:buClr>
              <a:buSzPct val="80000"/>
              <a:buFont typeface="Courier New" panose="02070309020205020404" pitchFamily="49" charset="0"/>
              <a:buChar char="o"/>
              <a:tabLst/>
              <a:defRPr/>
            </a:pPr>
            <a:endParaRPr kumimoji="0" lang="en-IE" sz="1800" b="0" i="0" u="none" strike="noStrike" kern="1200" cap="none" spc="0" normalizeH="0" baseline="0" noProof="0" dirty="0">
              <a:ln>
                <a:noFill/>
              </a:ln>
              <a:solidFill>
                <a:srgbClr val="000000"/>
              </a:solidFill>
              <a:effectLst/>
              <a:uLnTx/>
              <a:uFillTx/>
              <a:latin typeface="Avenir-Next"/>
              <a:ea typeface="+mn-ea"/>
              <a:cs typeface="+mn-cs"/>
            </a:endParaRPr>
          </a:p>
          <a:p>
            <a:pPr marL="285750" marR="0" lvl="0" indent="-285750" algn="l" defTabSz="457200" rtl="0" eaLnBrk="1" fontAlgn="auto" latinLnBrk="0" hangingPunct="1">
              <a:lnSpc>
                <a:spcPct val="100000"/>
              </a:lnSpc>
              <a:spcBef>
                <a:spcPts val="1000"/>
              </a:spcBef>
              <a:spcAft>
                <a:spcPts val="0"/>
              </a:spcAft>
              <a:buClr>
                <a:srgbClr val="90C226"/>
              </a:buClr>
              <a:buSzPct val="80000"/>
              <a:buFont typeface="Courier New" panose="02070309020205020404" pitchFamily="49" charset="0"/>
              <a:buChar char="o"/>
              <a:tabLst/>
              <a:defRPr/>
            </a:pPr>
            <a:endParaRPr lang="en-IE" sz="1800" kern="1200" dirty="0">
              <a:solidFill>
                <a:srgbClr val="000000"/>
              </a:solidFill>
              <a:latin typeface="Avenir-Next"/>
              <a:cs typeface="+mn-cs"/>
            </a:endParaRPr>
          </a:p>
          <a:p>
            <a:pPr marL="285750" marR="0" lvl="0" indent="-285750" algn="l" defTabSz="457200" rtl="0" eaLnBrk="1" fontAlgn="auto" latinLnBrk="0" hangingPunct="1">
              <a:lnSpc>
                <a:spcPct val="100000"/>
              </a:lnSpc>
              <a:spcBef>
                <a:spcPts val="1000"/>
              </a:spcBef>
              <a:spcAft>
                <a:spcPts val="0"/>
              </a:spcAft>
              <a:buClr>
                <a:srgbClr val="90C226"/>
              </a:buClr>
              <a:buSzPct val="80000"/>
              <a:buFont typeface="Courier New" panose="02070309020205020404" pitchFamily="49" charset="0"/>
              <a:buChar char="o"/>
              <a:tabLst/>
              <a:defRPr/>
            </a:pPr>
            <a:endParaRPr kumimoji="0" lang="en-US" sz="1800" b="0" i="0" u="none" strike="noStrike" kern="1200" cap="none" spc="0" normalizeH="0" baseline="0" noProof="0" dirty="0">
              <a:ln>
                <a:noFill/>
              </a:ln>
              <a:solidFill>
                <a:prstClr val="black">
                  <a:lumMod val="75000"/>
                  <a:lumOff val="25000"/>
                </a:prstClr>
              </a:solidFill>
              <a:effectLst/>
              <a:uLnTx/>
              <a:uFillTx/>
              <a:latin typeface="Avenir-Next"/>
              <a:ea typeface="+mn-ea"/>
              <a:cs typeface="+mn-cs"/>
            </a:endParaRPr>
          </a:p>
          <a:p>
            <a:pPr marL="792480" indent="-342900">
              <a:lnSpc>
                <a:spcPct val="105000"/>
              </a:lnSpc>
              <a:buFont typeface="Arial" panose="020B0604020202020204" pitchFamily="34" charset="0"/>
              <a:buChar char="•"/>
            </a:pPr>
            <a:endParaRPr b="1" spc="-10" dirty="0">
              <a:latin typeface="AvenirNext LT Pro Medium"/>
              <a:cs typeface="AvenirNext LT Pro Medium"/>
            </a:endParaRPr>
          </a:p>
        </p:txBody>
      </p:sp>
      <p:sp>
        <p:nvSpPr>
          <p:cNvPr id="4" name="object 4">
            <a:extLst>
              <a:ext uri="{FF2B5EF4-FFF2-40B4-BE49-F238E27FC236}">
                <a16:creationId xmlns:a16="http://schemas.microsoft.com/office/drawing/2014/main" id="{C29F3C27-A9B1-B963-6E20-8C4608E8E923}"/>
              </a:ext>
            </a:extLst>
          </p:cNvPr>
          <p:cNvSpPr/>
          <p:nvPr/>
        </p:nvSpPr>
        <p:spPr>
          <a:xfrm>
            <a:off x="695325" y="1276350"/>
            <a:ext cx="419100" cy="57150"/>
          </a:xfrm>
          <a:custGeom>
            <a:avLst/>
            <a:gdLst/>
            <a:ahLst/>
            <a:cxnLst/>
            <a:rect l="l" t="t" r="r" b="b"/>
            <a:pathLst>
              <a:path w="419100" h="57150">
                <a:moveTo>
                  <a:pt x="419100" y="0"/>
                </a:moveTo>
                <a:lnTo>
                  <a:pt x="0" y="0"/>
                </a:lnTo>
                <a:lnTo>
                  <a:pt x="0" y="57150"/>
                </a:lnTo>
                <a:lnTo>
                  <a:pt x="419100" y="57150"/>
                </a:lnTo>
                <a:lnTo>
                  <a:pt x="419100" y="0"/>
                </a:lnTo>
                <a:close/>
              </a:path>
            </a:pathLst>
          </a:custGeom>
          <a:solidFill>
            <a:srgbClr val="000000"/>
          </a:solidFill>
        </p:spPr>
        <p:txBody>
          <a:bodyPr wrap="square" lIns="0" tIns="0" rIns="0" bIns="0" rtlCol="0"/>
          <a:lstStyle/>
          <a:p>
            <a:endParaRPr/>
          </a:p>
        </p:txBody>
      </p:sp>
    </p:spTree>
    <p:extLst>
      <p:ext uri="{BB962C8B-B14F-4D97-AF65-F5344CB8AC3E}">
        <p14:creationId xmlns:p14="http://schemas.microsoft.com/office/powerpoint/2010/main" val="32404710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852CDC-28AE-8B7E-B865-ADC94A915F94}"/>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803000EB-8443-D223-C925-61CD75A37143}"/>
              </a:ext>
            </a:extLst>
          </p:cNvPr>
          <p:cNvSpPr txBox="1">
            <a:spLocks noGrp="1"/>
          </p:cNvSpPr>
          <p:nvPr>
            <p:ph type="title"/>
          </p:nvPr>
        </p:nvSpPr>
        <p:spPr>
          <a:xfrm>
            <a:off x="683258" y="289560"/>
            <a:ext cx="9222742" cy="1978747"/>
          </a:xfrm>
          <a:prstGeom prst="rect">
            <a:avLst/>
          </a:prstGeom>
        </p:spPr>
        <p:txBody>
          <a:bodyPr vert="horz" wrap="square" lIns="0" tIns="16510" rIns="0" bIns="0" rtlCol="0">
            <a:spAutoFit/>
          </a:bodyPr>
          <a:lstStyle/>
          <a:p>
            <a:pPr marL="12700">
              <a:lnSpc>
                <a:spcPct val="100000"/>
              </a:lnSpc>
              <a:spcBef>
                <a:spcPts val="130"/>
              </a:spcBef>
            </a:pPr>
            <a:r>
              <a:rPr lang="en-IE" sz="4250" dirty="0"/>
              <a:t>Site Location </a:t>
            </a:r>
            <a:br>
              <a:rPr lang="en-IE" sz="4250" dirty="0"/>
            </a:br>
            <a:br>
              <a:rPr lang="en-IE" sz="4250" dirty="0"/>
            </a:br>
            <a:endParaRPr sz="4250" dirty="0"/>
          </a:p>
        </p:txBody>
      </p:sp>
      <p:sp>
        <p:nvSpPr>
          <p:cNvPr id="3" name="object 3">
            <a:extLst>
              <a:ext uri="{FF2B5EF4-FFF2-40B4-BE49-F238E27FC236}">
                <a16:creationId xmlns:a16="http://schemas.microsoft.com/office/drawing/2014/main" id="{6793EB24-FFEC-2661-B06C-0F02AAEEE3DD}"/>
              </a:ext>
            </a:extLst>
          </p:cNvPr>
          <p:cNvSpPr txBox="1">
            <a:spLocks noGrp="1"/>
          </p:cNvSpPr>
          <p:nvPr>
            <p:ph type="body" idx="1"/>
          </p:nvPr>
        </p:nvSpPr>
        <p:spPr>
          <a:xfrm>
            <a:off x="683259" y="1600898"/>
            <a:ext cx="10720070" cy="1559209"/>
          </a:xfrm>
          <a:prstGeom prst="rect">
            <a:avLst/>
          </a:prstGeom>
        </p:spPr>
        <p:txBody>
          <a:bodyPr vert="horz" wrap="square" lIns="0" tIns="165100" rIns="0" bIns="0" rtlCol="0">
            <a:spAutoFit/>
          </a:bodyPr>
          <a:lstStyle/>
          <a:p>
            <a:pPr marL="285750" marR="0" lvl="0" indent="-285750" algn="l" defTabSz="457200" rtl="0" eaLnBrk="1" fontAlgn="auto" latinLnBrk="0" hangingPunct="1">
              <a:lnSpc>
                <a:spcPct val="100000"/>
              </a:lnSpc>
              <a:spcBef>
                <a:spcPts val="1000"/>
              </a:spcBef>
              <a:spcAft>
                <a:spcPts val="0"/>
              </a:spcAft>
              <a:buClr>
                <a:srgbClr val="90C226"/>
              </a:buClr>
              <a:buSzPct val="80000"/>
              <a:buFont typeface="Courier New" panose="02070309020205020404" pitchFamily="49" charset="0"/>
              <a:buChar char="o"/>
              <a:tabLst/>
              <a:defRPr/>
            </a:pPr>
            <a:endParaRPr kumimoji="0" lang="en-IE" sz="1800" b="0" i="0" u="none" strike="noStrike" kern="1200" cap="none" spc="0" normalizeH="0" baseline="0" noProof="0" dirty="0">
              <a:ln>
                <a:noFill/>
              </a:ln>
              <a:solidFill>
                <a:srgbClr val="000000"/>
              </a:solidFill>
              <a:effectLst/>
              <a:uLnTx/>
              <a:uFillTx/>
              <a:latin typeface="Avenir-Next"/>
              <a:ea typeface="+mn-ea"/>
              <a:cs typeface="+mn-cs"/>
            </a:endParaRPr>
          </a:p>
          <a:p>
            <a:pPr marL="285750" marR="0" lvl="0" indent="-285750" algn="l" defTabSz="457200" rtl="0" eaLnBrk="1" fontAlgn="auto" latinLnBrk="0" hangingPunct="1">
              <a:lnSpc>
                <a:spcPct val="100000"/>
              </a:lnSpc>
              <a:spcBef>
                <a:spcPts val="1000"/>
              </a:spcBef>
              <a:spcAft>
                <a:spcPts val="0"/>
              </a:spcAft>
              <a:buClr>
                <a:srgbClr val="90C226"/>
              </a:buClr>
              <a:buSzPct val="80000"/>
              <a:buFont typeface="Courier New" panose="02070309020205020404" pitchFamily="49" charset="0"/>
              <a:buChar char="o"/>
              <a:tabLst/>
              <a:defRPr/>
            </a:pPr>
            <a:endParaRPr lang="en-IE" sz="1800" kern="1200" dirty="0">
              <a:solidFill>
                <a:srgbClr val="000000"/>
              </a:solidFill>
              <a:latin typeface="Avenir-Next"/>
              <a:cs typeface="+mn-cs"/>
            </a:endParaRPr>
          </a:p>
          <a:p>
            <a:pPr marL="285750" marR="0" lvl="0" indent="-285750" algn="l" defTabSz="457200" rtl="0" eaLnBrk="1" fontAlgn="auto" latinLnBrk="0" hangingPunct="1">
              <a:lnSpc>
                <a:spcPct val="100000"/>
              </a:lnSpc>
              <a:spcBef>
                <a:spcPts val="1000"/>
              </a:spcBef>
              <a:spcAft>
                <a:spcPts val="0"/>
              </a:spcAft>
              <a:buClr>
                <a:srgbClr val="90C226"/>
              </a:buClr>
              <a:buSzPct val="80000"/>
              <a:buFont typeface="Courier New" panose="02070309020205020404" pitchFamily="49" charset="0"/>
              <a:buChar char="o"/>
              <a:tabLst/>
              <a:defRPr/>
            </a:pPr>
            <a:endParaRPr kumimoji="0" lang="en-US" sz="1800" b="0" i="0" u="none" strike="noStrike" kern="1200" cap="none" spc="0" normalizeH="0" baseline="0" noProof="0" dirty="0">
              <a:ln>
                <a:noFill/>
              </a:ln>
              <a:solidFill>
                <a:prstClr val="black">
                  <a:lumMod val="75000"/>
                  <a:lumOff val="25000"/>
                </a:prstClr>
              </a:solidFill>
              <a:effectLst/>
              <a:uLnTx/>
              <a:uFillTx/>
              <a:latin typeface="Avenir-Next"/>
              <a:ea typeface="+mn-ea"/>
              <a:cs typeface="+mn-cs"/>
            </a:endParaRPr>
          </a:p>
          <a:p>
            <a:pPr marL="792480" indent="-342900">
              <a:lnSpc>
                <a:spcPct val="105000"/>
              </a:lnSpc>
              <a:buFont typeface="Arial" panose="020B0604020202020204" pitchFamily="34" charset="0"/>
              <a:buChar char="•"/>
            </a:pPr>
            <a:endParaRPr b="1" spc="-10" dirty="0">
              <a:latin typeface="AvenirNext LT Pro Medium"/>
              <a:cs typeface="AvenirNext LT Pro Medium"/>
            </a:endParaRPr>
          </a:p>
        </p:txBody>
      </p:sp>
      <p:sp>
        <p:nvSpPr>
          <p:cNvPr id="4" name="object 4">
            <a:extLst>
              <a:ext uri="{FF2B5EF4-FFF2-40B4-BE49-F238E27FC236}">
                <a16:creationId xmlns:a16="http://schemas.microsoft.com/office/drawing/2014/main" id="{0FEF437F-C0FA-0DA8-FB6C-AB6849168686}"/>
              </a:ext>
            </a:extLst>
          </p:cNvPr>
          <p:cNvSpPr/>
          <p:nvPr/>
        </p:nvSpPr>
        <p:spPr>
          <a:xfrm>
            <a:off x="695325" y="1276350"/>
            <a:ext cx="419100" cy="57150"/>
          </a:xfrm>
          <a:custGeom>
            <a:avLst/>
            <a:gdLst/>
            <a:ahLst/>
            <a:cxnLst/>
            <a:rect l="l" t="t" r="r" b="b"/>
            <a:pathLst>
              <a:path w="419100" h="57150">
                <a:moveTo>
                  <a:pt x="419100" y="0"/>
                </a:moveTo>
                <a:lnTo>
                  <a:pt x="0" y="0"/>
                </a:lnTo>
                <a:lnTo>
                  <a:pt x="0" y="57150"/>
                </a:lnTo>
                <a:lnTo>
                  <a:pt x="419100" y="57150"/>
                </a:lnTo>
                <a:lnTo>
                  <a:pt x="419100" y="0"/>
                </a:lnTo>
                <a:close/>
              </a:path>
            </a:pathLst>
          </a:custGeom>
          <a:solidFill>
            <a:srgbClr val="000000"/>
          </a:solidFill>
        </p:spPr>
        <p:txBody>
          <a:bodyPr wrap="square" lIns="0" tIns="0" rIns="0" bIns="0" rtlCol="0"/>
          <a:lstStyle/>
          <a:p>
            <a:endParaRPr/>
          </a:p>
        </p:txBody>
      </p:sp>
      <p:pic>
        <p:nvPicPr>
          <p:cNvPr id="12" name="Picture 11">
            <a:extLst>
              <a:ext uri="{FF2B5EF4-FFF2-40B4-BE49-F238E27FC236}">
                <a16:creationId xmlns:a16="http://schemas.microsoft.com/office/drawing/2014/main" id="{E9909514-74B0-E495-8104-AD99CFA367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 y="1143000"/>
            <a:ext cx="7715647" cy="5581937"/>
          </a:xfrm>
          <a:prstGeom prst="rect">
            <a:avLst/>
          </a:prstGeom>
        </p:spPr>
      </p:pic>
    </p:spTree>
    <p:extLst>
      <p:ext uri="{BB962C8B-B14F-4D97-AF65-F5344CB8AC3E}">
        <p14:creationId xmlns:p14="http://schemas.microsoft.com/office/powerpoint/2010/main" val="23601929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942556-D902-D146-D1A4-F00B46E5C73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71233B7-9663-ACF6-2A08-7E8966B8D0CB}"/>
              </a:ext>
            </a:extLst>
          </p:cNvPr>
          <p:cNvSpPr txBox="1">
            <a:spLocks noGrp="1"/>
          </p:cNvSpPr>
          <p:nvPr>
            <p:ph type="title"/>
          </p:nvPr>
        </p:nvSpPr>
        <p:spPr>
          <a:xfrm>
            <a:off x="671714" y="76200"/>
            <a:ext cx="9222742" cy="1978747"/>
          </a:xfrm>
          <a:prstGeom prst="rect">
            <a:avLst/>
          </a:prstGeom>
        </p:spPr>
        <p:txBody>
          <a:bodyPr vert="horz" wrap="square" lIns="0" tIns="16510" rIns="0" bIns="0" rtlCol="0">
            <a:spAutoFit/>
          </a:bodyPr>
          <a:lstStyle/>
          <a:p>
            <a:pPr marL="12700">
              <a:lnSpc>
                <a:spcPct val="100000"/>
              </a:lnSpc>
              <a:spcBef>
                <a:spcPts val="130"/>
              </a:spcBef>
            </a:pPr>
            <a:r>
              <a:rPr lang="en-IE" sz="4250" dirty="0"/>
              <a:t>Redline Boundary </a:t>
            </a:r>
            <a:br>
              <a:rPr lang="en-IE" sz="4250" dirty="0"/>
            </a:br>
            <a:br>
              <a:rPr lang="en-IE" sz="4250" dirty="0"/>
            </a:br>
            <a:endParaRPr sz="4250" dirty="0"/>
          </a:p>
        </p:txBody>
      </p:sp>
      <p:sp>
        <p:nvSpPr>
          <p:cNvPr id="3" name="object 3">
            <a:extLst>
              <a:ext uri="{FF2B5EF4-FFF2-40B4-BE49-F238E27FC236}">
                <a16:creationId xmlns:a16="http://schemas.microsoft.com/office/drawing/2014/main" id="{51975BD4-4EAB-415A-CA20-AAC0C14CA8EB}"/>
              </a:ext>
            </a:extLst>
          </p:cNvPr>
          <p:cNvSpPr txBox="1">
            <a:spLocks noGrp="1"/>
          </p:cNvSpPr>
          <p:nvPr>
            <p:ph type="body" idx="1"/>
          </p:nvPr>
        </p:nvSpPr>
        <p:spPr>
          <a:xfrm>
            <a:off x="683259" y="1600898"/>
            <a:ext cx="10720070" cy="1559209"/>
          </a:xfrm>
          <a:prstGeom prst="rect">
            <a:avLst/>
          </a:prstGeom>
        </p:spPr>
        <p:txBody>
          <a:bodyPr vert="horz" wrap="square" lIns="0" tIns="165100" rIns="0" bIns="0" rtlCol="0">
            <a:spAutoFit/>
          </a:bodyPr>
          <a:lstStyle/>
          <a:p>
            <a:pPr marL="285750" marR="0" lvl="0" indent="-285750" algn="l" defTabSz="457200" rtl="0" eaLnBrk="1" fontAlgn="auto" latinLnBrk="0" hangingPunct="1">
              <a:lnSpc>
                <a:spcPct val="100000"/>
              </a:lnSpc>
              <a:spcBef>
                <a:spcPts val="1000"/>
              </a:spcBef>
              <a:spcAft>
                <a:spcPts val="0"/>
              </a:spcAft>
              <a:buClr>
                <a:srgbClr val="90C226"/>
              </a:buClr>
              <a:buSzPct val="80000"/>
              <a:buFont typeface="Courier New" panose="02070309020205020404" pitchFamily="49" charset="0"/>
              <a:buChar char="o"/>
              <a:tabLst/>
              <a:defRPr/>
            </a:pPr>
            <a:endParaRPr kumimoji="0" lang="en-IE" sz="1800" b="0" i="0" u="none" strike="noStrike" kern="1200" cap="none" spc="0" normalizeH="0" baseline="0" noProof="0" dirty="0">
              <a:ln>
                <a:noFill/>
              </a:ln>
              <a:solidFill>
                <a:srgbClr val="000000"/>
              </a:solidFill>
              <a:effectLst/>
              <a:uLnTx/>
              <a:uFillTx/>
              <a:latin typeface="Avenir-Next"/>
              <a:ea typeface="+mn-ea"/>
              <a:cs typeface="+mn-cs"/>
            </a:endParaRPr>
          </a:p>
          <a:p>
            <a:pPr marL="285750" marR="0" lvl="0" indent="-285750" algn="l" defTabSz="457200" rtl="0" eaLnBrk="1" fontAlgn="auto" latinLnBrk="0" hangingPunct="1">
              <a:lnSpc>
                <a:spcPct val="100000"/>
              </a:lnSpc>
              <a:spcBef>
                <a:spcPts val="1000"/>
              </a:spcBef>
              <a:spcAft>
                <a:spcPts val="0"/>
              </a:spcAft>
              <a:buClr>
                <a:srgbClr val="90C226"/>
              </a:buClr>
              <a:buSzPct val="80000"/>
              <a:buFont typeface="Courier New" panose="02070309020205020404" pitchFamily="49" charset="0"/>
              <a:buChar char="o"/>
              <a:tabLst/>
              <a:defRPr/>
            </a:pPr>
            <a:endParaRPr lang="en-IE" sz="1800" kern="1200" dirty="0">
              <a:solidFill>
                <a:srgbClr val="000000"/>
              </a:solidFill>
              <a:latin typeface="Avenir-Next"/>
              <a:cs typeface="+mn-cs"/>
            </a:endParaRPr>
          </a:p>
          <a:p>
            <a:pPr marL="285750" marR="0" lvl="0" indent="-285750" algn="l" defTabSz="457200" rtl="0" eaLnBrk="1" fontAlgn="auto" latinLnBrk="0" hangingPunct="1">
              <a:lnSpc>
                <a:spcPct val="100000"/>
              </a:lnSpc>
              <a:spcBef>
                <a:spcPts val="1000"/>
              </a:spcBef>
              <a:spcAft>
                <a:spcPts val="0"/>
              </a:spcAft>
              <a:buClr>
                <a:srgbClr val="90C226"/>
              </a:buClr>
              <a:buSzPct val="80000"/>
              <a:buFont typeface="Courier New" panose="02070309020205020404" pitchFamily="49" charset="0"/>
              <a:buChar char="o"/>
              <a:tabLst/>
              <a:defRPr/>
            </a:pPr>
            <a:endParaRPr kumimoji="0" lang="en-US" sz="1800" b="0" i="0" u="none" strike="noStrike" kern="1200" cap="none" spc="0" normalizeH="0" baseline="0" noProof="0" dirty="0">
              <a:ln>
                <a:noFill/>
              </a:ln>
              <a:solidFill>
                <a:prstClr val="black">
                  <a:lumMod val="75000"/>
                  <a:lumOff val="25000"/>
                </a:prstClr>
              </a:solidFill>
              <a:effectLst/>
              <a:uLnTx/>
              <a:uFillTx/>
              <a:latin typeface="Avenir-Next"/>
              <a:ea typeface="+mn-ea"/>
              <a:cs typeface="+mn-cs"/>
            </a:endParaRPr>
          </a:p>
          <a:p>
            <a:pPr marL="792480" indent="-342900">
              <a:lnSpc>
                <a:spcPct val="105000"/>
              </a:lnSpc>
              <a:buFont typeface="Arial" panose="020B0604020202020204" pitchFamily="34" charset="0"/>
              <a:buChar char="•"/>
            </a:pPr>
            <a:endParaRPr b="1" spc="-10" dirty="0">
              <a:latin typeface="AvenirNext LT Pro Medium"/>
              <a:cs typeface="AvenirNext LT Pro Medium"/>
            </a:endParaRPr>
          </a:p>
        </p:txBody>
      </p:sp>
      <p:sp>
        <p:nvSpPr>
          <p:cNvPr id="4" name="object 4">
            <a:extLst>
              <a:ext uri="{FF2B5EF4-FFF2-40B4-BE49-F238E27FC236}">
                <a16:creationId xmlns:a16="http://schemas.microsoft.com/office/drawing/2014/main" id="{52A3D5CE-AC59-A19E-8FE5-044FF4875560}"/>
              </a:ext>
            </a:extLst>
          </p:cNvPr>
          <p:cNvSpPr/>
          <p:nvPr/>
        </p:nvSpPr>
        <p:spPr>
          <a:xfrm>
            <a:off x="695325" y="1276350"/>
            <a:ext cx="419100" cy="57150"/>
          </a:xfrm>
          <a:custGeom>
            <a:avLst/>
            <a:gdLst/>
            <a:ahLst/>
            <a:cxnLst/>
            <a:rect l="l" t="t" r="r" b="b"/>
            <a:pathLst>
              <a:path w="419100" h="57150">
                <a:moveTo>
                  <a:pt x="419100" y="0"/>
                </a:moveTo>
                <a:lnTo>
                  <a:pt x="0" y="0"/>
                </a:lnTo>
                <a:lnTo>
                  <a:pt x="0" y="57150"/>
                </a:lnTo>
                <a:lnTo>
                  <a:pt x="419100" y="57150"/>
                </a:lnTo>
                <a:lnTo>
                  <a:pt x="419100" y="0"/>
                </a:lnTo>
                <a:close/>
              </a:path>
            </a:pathLst>
          </a:custGeom>
          <a:solidFill>
            <a:srgbClr val="000000"/>
          </a:solidFill>
        </p:spPr>
        <p:txBody>
          <a:bodyPr wrap="square" lIns="0" tIns="0" rIns="0" bIns="0" rtlCol="0"/>
          <a:lstStyle/>
          <a:p>
            <a:endParaRPr/>
          </a:p>
        </p:txBody>
      </p:sp>
      <p:pic>
        <p:nvPicPr>
          <p:cNvPr id="6" name="Picture 5">
            <a:extLst>
              <a:ext uri="{FF2B5EF4-FFF2-40B4-BE49-F238E27FC236}">
                <a16:creationId xmlns:a16="http://schemas.microsoft.com/office/drawing/2014/main" id="{9E1439B7-2DCA-9A87-B17E-8727FE0DEE2B}"/>
              </a:ext>
            </a:extLst>
          </p:cNvPr>
          <p:cNvPicPr>
            <a:picLocks noChangeAspect="1"/>
          </p:cNvPicPr>
          <p:nvPr/>
        </p:nvPicPr>
        <p:blipFill>
          <a:blip r:embed="rId2"/>
          <a:stretch>
            <a:fillRect/>
          </a:stretch>
        </p:blipFill>
        <p:spPr>
          <a:xfrm>
            <a:off x="457200" y="914095"/>
            <a:ext cx="8636444" cy="5943905"/>
          </a:xfrm>
          <a:prstGeom prst="rect">
            <a:avLst/>
          </a:prstGeom>
        </p:spPr>
      </p:pic>
    </p:spTree>
    <p:extLst>
      <p:ext uri="{BB962C8B-B14F-4D97-AF65-F5344CB8AC3E}">
        <p14:creationId xmlns:p14="http://schemas.microsoft.com/office/powerpoint/2010/main" val="21266555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DB9964-7C43-CBAB-F0BE-DDB54307E91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8945B923-747D-8B8F-5ADF-5A95C929065A}"/>
              </a:ext>
            </a:extLst>
          </p:cNvPr>
          <p:cNvSpPr txBox="1">
            <a:spLocks noGrp="1"/>
          </p:cNvSpPr>
          <p:nvPr>
            <p:ph type="title"/>
          </p:nvPr>
        </p:nvSpPr>
        <p:spPr>
          <a:xfrm>
            <a:off x="671714" y="76200"/>
            <a:ext cx="9222742" cy="2632772"/>
          </a:xfrm>
          <a:prstGeom prst="rect">
            <a:avLst/>
          </a:prstGeom>
        </p:spPr>
        <p:txBody>
          <a:bodyPr vert="horz" wrap="square" lIns="0" tIns="16510" rIns="0" bIns="0" rtlCol="0">
            <a:spAutoFit/>
          </a:bodyPr>
          <a:lstStyle/>
          <a:p>
            <a:pPr marL="12700">
              <a:lnSpc>
                <a:spcPct val="100000"/>
              </a:lnSpc>
              <a:spcBef>
                <a:spcPts val="130"/>
              </a:spcBef>
            </a:pPr>
            <a:r>
              <a:rPr lang="en-IE" sz="4250" dirty="0"/>
              <a:t>Benefits</a:t>
            </a:r>
            <a:br>
              <a:rPr lang="en-IE" sz="4250" dirty="0"/>
            </a:br>
            <a:br>
              <a:rPr lang="en-IE" sz="4250" dirty="0"/>
            </a:br>
            <a:br>
              <a:rPr lang="en-IE" sz="4250" dirty="0"/>
            </a:br>
            <a:endParaRPr sz="4250" dirty="0"/>
          </a:p>
        </p:txBody>
      </p:sp>
      <p:sp>
        <p:nvSpPr>
          <p:cNvPr id="3" name="object 3">
            <a:extLst>
              <a:ext uri="{FF2B5EF4-FFF2-40B4-BE49-F238E27FC236}">
                <a16:creationId xmlns:a16="http://schemas.microsoft.com/office/drawing/2014/main" id="{A0D29208-84FC-41EB-42E1-88DC716FB716}"/>
              </a:ext>
            </a:extLst>
          </p:cNvPr>
          <p:cNvSpPr txBox="1">
            <a:spLocks noGrp="1"/>
          </p:cNvSpPr>
          <p:nvPr>
            <p:ph type="body" idx="1"/>
          </p:nvPr>
        </p:nvSpPr>
        <p:spPr>
          <a:xfrm>
            <a:off x="683259" y="1600898"/>
            <a:ext cx="10720070" cy="1559209"/>
          </a:xfrm>
          <a:prstGeom prst="rect">
            <a:avLst/>
          </a:prstGeom>
        </p:spPr>
        <p:txBody>
          <a:bodyPr vert="horz" wrap="square" lIns="0" tIns="165100" rIns="0" bIns="0" rtlCol="0">
            <a:spAutoFit/>
          </a:bodyPr>
          <a:lstStyle/>
          <a:p>
            <a:pPr marL="285750" marR="0" lvl="0" indent="-285750" algn="l" defTabSz="457200" rtl="0" eaLnBrk="1" fontAlgn="auto" latinLnBrk="0" hangingPunct="1">
              <a:lnSpc>
                <a:spcPct val="100000"/>
              </a:lnSpc>
              <a:spcBef>
                <a:spcPts val="1000"/>
              </a:spcBef>
              <a:spcAft>
                <a:spcPts val="0"/>
              </a:spcAft>
              <a:buClr>
                <a:srgbClr val="90C226"/>
              </a:buClr>
              <a:buSzPct val="80000"/>
              <a:buFont typeface="Courier New" panose="02070309020205020404" pitchFamily="49" charset="0"/>
              <a:buChar char="o"/>
              <a:tabLst/>
              <a:defRPr/>
            </a:pPr>
            <a:endParaRPr kumimoji="0" lang="en-IE" sz="1800" b="0" i="0" u="none" strike="noStrike" kern="1200" cap="none" spc="0" normalizeH="0" baseline="0" noProof="0" dirty="0">
              <a:ln>
                <a:noFill/>
              </a:ln>
              <a:solidFill>
                <a:srgbClr val="000000"/>
              </a:solidFill>
              <a:effectLst/>
              <a:uLnTx/>
              <a:uFillTx/>
              <a:latin typeface="Avenir-Next"/>
              <a:ea typeface="+mn-ea"/>
              <a:cs typeface="+mn-cs"/>
            </a:endParaRPr>
          </a:p>
          <a:p>
            <a:pPr marL="285750" marR="0" lvl="0" indent="-285750" algn="l" defTabSz="457200" rtl="0" eaLnBrk="1" fontAlgn="auto" latinLnBrk="0" hangingPunct="1">
              <a:lnSpc>
                <a:spcPct val="100000"/>
              </a:lnSpc>
              <a:spcBef>
                <a:spcPts val="1000"/>
              </a:spcBef>
              <a:spcAft>
                <a:spcPts val="0"/>
              </a:spcAft>
              <a:buClr>
                <a:srgbClr val="90C226"/>
              </a:buClr>
              <a:buSzPct val="80000"/>
              <a:buFont typeface="Courier New" panose="02070309020205020404" pitchFamily="49" charset="0"/>
              <a:buChar char="o"/>
              <a:tabLst/>
              <a:defRPr/>
            </a:pPr>
            <a:endParaRPr lang="en-IE" sz="1800" kern="1200" dirty="0">
              <a:solidFill>
                <a:srgbClr val="000000"/>
              </a:solidFill>
              <a:latin typeface="Avenir-Next"/>
              <a:cs typeface="+mn-cs"/>
            </a:endParaRPr>
          </a:p>
          <a:p>
            <a:pPr marL="285750" marR="0" lvl="0" indent="-285750" algn="l" defTabSz="457200" rtl="0" eaLnBrk="1" fontAlgn="auto" latinLnBrk="0" hangingPunct="1">
              <a:lnSpc>
                <a:spcPct val="100000"/>
              </a:lnSpc>
              <a:spcBef>
                <a:spcPts val="1000"/>
              </a:spcBef>
              <a:spcAft>
                <a:spcPts val="0"/>
              </a:spcAft>
              <a:buClr>
                <a:srgbClr val="90C226"/>
              </a:buClr>
              <a:buSzPct val="80000"/>
              <a:buFont typeface="Courier New" panose="02070309020205020404" pitchFamily="49" charset="0"/>
              <a:buChar char="o"/>
              <a:tabLst/>
              <a:defRPr/>
            </a:pPr>
            <a:endParaRPr kumimoji="0" lang="en-US" sz="1800" b="0" i="0" u="none" strike="noStrike" kern="1200" cap="none" spc="0" normalizeH="0" baseline="0" noProof="0" dirty="0">
              <a:ln>
                <a:noFill/>
              </a:ln>
              <a:solidFill>
                <a:prstClr val="black">
                  <a:lumMod val="75000"/>
                  <a:lumOff val="25000"/>
                </a:prstClr>
              </a:solidFill>
              <a:effectLst/>
              <a:uLnTx/>
              <a:uFillTx/>
              <a:latin typeface="Avenir-Next"/>
              <a:ea typeface="+mn-ea"/>
              <a:cs typeface="+mn-cs"/>
            </a:endParaRPr>
          </a:p>
          <a:p>
            <a:pPr marL="792480" indent="-342900">
              <a:lnSpc>
                <a:spcPct val="105000"/>
              </a:lnSpc>
              <a:buFont typeface="Arial" panose="020B0604020202020204" pitchFamily="34" charset="0"/>
              <a:buChar char="•"/>
            </a:pPr>
            <a:endParaRPr b="1" spc="-10" dirty="0">
              <a:latin typeface="AvenirNext LT Pro Medium"/>
              <a:cs typeface="AvenirNext LT Pro Medium"/>
            </a:endParaRPr>
          </a:p>
        </p:txBody>
      </p:sp>
      <p:sp>
        <p:nvSpPr>
          <p:cNvPr id="4" name="object 4">
            <a:extLst>
              <a:ext uri="{FF2B5EF4-FFF2-40B4-BE49-F238E27FC236}">
                <a16:creationId xmlns:a16="http://schemas.microsoft.com/office/drawing/2014/main" id="{BE5136C2-00D4-C8E4-6F27-D8B3B6B92B38}"/>
              </a:ext>
            </a:extLst>
          </p:cNvPr>
          <p:cNvSpPr/>
          <p:nvPr/>
        </p:nvSpPr>
        <p:spPr>
          <a:xfrm>
            <a:off x="695325" y="1276350"/>
            <a:ext cx="419100" cy="57150"/>
          </a:xfrm>
          <a:custGeom>
            <a:avLst/>
            <a:gdLst/>
            <a:ahLst/>
            <a:cxnLst/>
            <a:rect l="l" t="t" r="r" b="b"/>
            <a:pathLst>
              <a:path w="419100" h="57150">
                <a:moveTo>
                  <a:pt x="419100" y="0"/>
                </a:moveTo>
                <a:lnTo>
                  <a:pt x="0" y="0"/>
                </a:lnTo>
                <a:lnTo>
                  <a:pt x="0" y="57150"/>
                </a:lnTo>
                <a:lnTo>
                  <a:pt x="419100" y="57150"/>
                </a:lnTo>
                <a:lnTo>
                  <a:pt x="419100" y="0"/>
                </a:lnTo>
                <a:close/>
              </a:path>
            </a:pathLst>
          </a:custGeom>
          <a:solidFill>
            <a:srgbClr val="000000"/>
          </a:solidFill>
        </p:spPr>
        <p:txBody>
          <a:bodyPr wrap="square" lIns="0" tIns="0" rIns="0" bIns="0" rtlCol="0"/>
          <a:lstStyle/>
          <a:p>
            <a:endParaRPr/>
          </a:p>
        </p:txBody>
      </p:sp>
      <p:sp>
        <p:nvSpPr>
          <p:cNvPr id="5" name="TextBox 4">
            <a:extLst>
              <a:ext uri="{FF2B5EF4-FFF2-40B4-BE49-F238E27FC236}">
                <a16:creationId xmlns:a16="http://schemas.microsoft.com/office/drawing/2014/main" id="{52E36598-A996-402D-219C-E1F4D427841E}"/>
              </a:ext>
            </a:extLst>
          </p:cNvPr>
          <p:cNvSpPr txBox="1"/>
          <p:nvPr/>
        </p:nvSpPr>
        <p:spPr>
          <a:xfrm>
            <a:off x="720725" y="1626298"/>
            <a:ext cx="8980056" cy="3785652"/>
          </a:xfrm>
          <a:prstGeom prst="rect">
            <a:avLst/>
          </a:prstGeom>
          <a:noFill/>
        </p:spPr>
        <p:txBody>
          <a:bodyPr wrap="square" rtlCol="0">
            <a:spAutoFit/>
          </a:bodyPr>
          <a:lstStyle/>
          <a:p>
            <a:pPr marL="285750" indent="-285750">
              <a:buFont typeface="Arial" panose="020B0604020202020204" pitchFamily="34" charset="0"/>
              <a:buChar char="•"/>
            </a:pPr>
            <a:r>
              <a:rPr lang="en-US" sz="2000" dirty="0">
                <a:solidFill>
                  <a:schemeClr val="tx1"/>
                </a:solidFill>
                <a:latin typeface="AvenirNext LT Pro Regular"/>
                <a:ea typeface="+mn-ea"/>
              </a:rPr>
              <a:t>Environmental: Reduced pesticide use, improved water quality, enhanced biodiversity.</a:t>
            </a:r>
          </a:p>
          <a:p>
            <a:endParaRPr lang="en-US" sz="2000" dirty="0">
              <a:solidFill>
                <a:schemeClr val="tx1"/>
              </a:solidFill>
              <a:latin typeface="AvenirNext LT Pro Regular"/>
              <a:ea typeface="+mn-ea"/>
            </a:endParaRPr>
          </a:p>
          <a:p>
            <a:pPr marL="285750" indent="-285750">
              <a:buFont typeface="Arial" panose="020B0604020202020204" pitchFamily="34" charset="0"/>
              <a:buChar char="•"/>
            </a:pPr>
            <a:r>
              <a:rPr lang="en-US" sz="2000" dirty="0">
                <a:solidFill>
                  <a:schemeClr val="tx1"/>
                </a:solidFill>
                <a:latin typeface="AvenirNext LT Pro Regular"/>
                <a:ea typeface="+mn-ea"/>
              </a:rPr>
              <a:t>Economic: €2/MWh annual Community Benefit Fund under RESS, managed locally with SEAI oversight.</a:t>
            </a:r>
          </a:p>
          <a:p>
            <a:pPr marL="285750" indent="-285750">
              <a:buFont typeface="Arial" panose="020B0604020202020204" pitchFamily="34" charset="0"/>
              <a:buChar char="•"/>
            </a:pPr>
            <a:endParaRPr lang="en-US" sz="2000" dirty="0">
              <a:solidFill>
                <a:schemeClr val="tx1"/>
              </a:solidFill>
              <a:latin typeface="AvenirNext LT Pro Regular"/>
              <a:ea typeface="+mn-ea"/>
            </a:endParaRPr>
          </a:p>
          <a:p>
            <a:pPr marL="285750" indent="-285750">
              <a:buFont typeface="Arial" panose="020B0604020202020204" pitchFamily="34" charset="0"/>
              <a:buChar char="•"/>
            </a:pPr>
            <a:r>
              <a:rPr lang="en-US" sz="2000" dirty="0">
                <a:solidFill>
                  <a:schemeClr val="tx1"/>
                </a:solidFill>
                <a:latin typeface="AvenirNext LT Pro Regular"/>
                <a:ea typeface="+mn-ea"/>
              </a:rPr>
              <a:t>Social: Construction jobs, ongoing site roles, regional procurement, and national contribution to renewable targets.</a:t>
            </a:r>
          </a:p>
          <a:p>
            <a:pPr marL="285750" indent="-285750">
              <a:buFont typeface="Arial" panose="020B0604020202020204" pitchFamily="34" charset="0"/>
              <a:buChar char="•"/>
            </a:pPr>
            <a:endParaRPr lang="en-US" sz="2000" dirty="0">
              <a:solidFill>
                <a:schemeClr val="tx1"/>
              </a:solidFill>
              <a:latin typeface="AvenirNext LT Pro Regular"/>
              <a:ea typeface="+mn-ea"/>
            </a:endParaRPr>
          </a:p>
          <a:p>
            <a:pPr marL="285750" indent="-285750">
              <a:buFont typeface="Arial" panose="020B0604020202020204" pitchFamily="34" charset="0"/>
              <a:buChar char="•"/>
            </a:pPr>
            <a:r>
              <a:rPr lang="en-US" sz="2000" dirty="0">
                <a:solidFill>
                  <a:schemeClr val="tx1"/>
                </a:solidFill>
                <a:latin typeface="AvenirNext LT Pro Regular"/>
                <a:ea typeface="+mn-ea"/>
              </a:rPr>
              <a:t>The project will help meet Ireland’s 2030 climate commitments, reduce emissions, and strengthen energy security.</a:t>
            </a:r>
          </a:p>
          <a:p>
            <a:pPr marL="285750" indent="-285750">
              <a:buFont typeface="Arial" panose="020B0604020202020204" pitchFamily="34" charset="0"/>
              <a:buChar char="•"/>
            </a:pPr>
            <a:endParaRPr lang="en-US" sz="2000" dirty="0">
              <a:solidFill>
                <a:schemeClr val="tx1"/>
              </a:solidFill>
              <a:latin typeface="AvenirNext LT Pro Regular"/>
              <a:ea typeface="+mn-ea"/>
            </a:endParaRPr>
          </a:p>
        </p:txBody>
      </p:sp>
    </p:spTree>
    <p:extLst>
      <p:ext uri="{BB962C8B-B14F-4D97-AF65-F5344CB8AC3E}">
        <p14:creationId xmlns:p14="http://schemas.microsoft.com/office/powerpoint/2010/main" val="34477206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3B8890-1598-EC1B-E75F-56E55FC0FD0C}"/>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3FF8CCA8-79EB-BD75-645D-5D1C3E66C28A}"/>
              </a:ext>
            </a:extLst>
          </p:cNvPr>
          <p:cNvSpPr txBox="1">
            <a:spLocks noGrp="1"/>
          </p:cNvSpPr>
          <p:nvPr>
            <p:ph type="title"/>
          </p:nvPr>
        </p:nvSpPr>
        <p:spPr>
          <a:xfrm>
            <a:off x="671714" y="76200"/>
            <a:ext cx="9222742" cy="1324722"/>
          </a:xfrm>
          <a:prstGeom prst="rect">
            <a:avLst/>
          </a:prstGeom>
        </p:spPr>
        <p:txBody>
          <a:bodyPr vert="horz" wrap="square" lIns="0" tIns="16510" rIns="0" bIns="0" rtlCol="0">
            <a:spAutoFit/>
          </a:bodyPr>
          <a:lstStyle/>
          <a:p>
            <a:pPr marL="12700">
              <a:lnSpc>
                <a:spcPct val="100000"/>
              </a:lnSpc>
              <a:spcBef>
                <a:spcPts val="130"/>
              </a:spcBef>
            </a:pPr>
            <a:r>
              <a:rPr lang="en-IE" sz="4250" dirty="0"/>
              <a:t>Next Steps </a:t>
            </a:r>
            <a:br>
              <a:rPr lang="en-IE" sz="4250" dirty="0"/>
            </a:br>
            <a:endParaRPr sz="4250" dirty="0"/>
          </a:p>
        </p:txBody>
      </p:sp>
      <p:sp>
        <p:nvSpPr>
          <p:cNvPr id="3" name="object 3">
            <a:extLst>
              <a:ext uri="{FF2B5EF4-FFF2-40B4-BE49-F238E27FC236}">
                <a16:creationId xmlns:a16="http://schemas.microsoft.com/office/drawing/2014/main" id="{AA3AA5BE-E75D-105B-AF71-238FED307E14}"/>
              </a:ext>
            </a:extLst>
          </p:cNvPr>
          <p:cNvSpPr txBox="1">
            <a:spLocks noGrp="1"/>
          </p:cNvSpPr>
          <p:nvPr>
            <p:ph type="body" idx="1"/>
          </p:nvPr>
        </p:nvSpPr>
        <p:spPr>
          <a:xfrm>
            <a:off x="683259" y="1600898"/>
            <a:ext cx="10720070" cy="1559209"/>
          </a:xfrm>
          <a:prstGeom prst="rect">
            <a:avLst/>
          </a:prstGeom>
        </p:spPr>
        <p:txBody>
          <a:bodyPr vert="horz" wrap="square" lIns="0" tIns="165100" rIns="0" bIns="0" rtlCol="0">
            <a:spAutoFit/>
          </a:bodyPr>
          <a:lstStyle/>
          <a:p>
            <a:pPr marL="285750" marR="0" lvl="0" indent="-285750" algn="l" defTabSz="457200" rtl="0" eaLnBrk="1" fontAlgn="auto" latinLnBrk="0" hangingPunct="1">
              <a:lnSpc>
                <a:spcPct val="100000"/>
              </a:lnSpc>
              <a:spcBef>
                <a:spcPts val="1000"/>
              </a:spcBef>
              <a:spcAft>
                <a:spcPts val="0"/>
              </a:spcAft>
              <a:buClr>
                <a:srgbClr val="90C226"/>
              </a:buClr>
              <a:buSzPct val="80000"/>
              <a:buFont typeface="Courier New" panose="02070309020205020404" pitchFamily="49" charset="0"/>
              <a:buChar char="o"/>
              <a:tabLst/>
              <a:defRPr/>
            </a:pPr>
            <a:endParaRPr kumimoji="0" lang="en-IE" sz="1800" b="0" i="0" u="none" strike="noStrike" kern="1200" cap="none" spc="0" normalizeH="0" baseline="0" noProof="0" dirty="0">
              <a:ln>
                <a:noFill/>
              </a:ln>
              <a:solidFill>
                <a:srgbClr val="000000"/>
              </a:solidFill>
              <a:effectLst/>
              <a:uLnTx/>
              <a:uFillTx/>
              <a:latin typeface="Avenir-Next"/>
              <a:ea typeface="+mn-ea"/>
              <a:cs typeface="+mn-cs"/>
            </a:endParaRPr>
          </a:p>
          <a:p>
            <a:pPr marL="285750" marR="0" lvl="0" indent="-285750" algn="l" defTabSz="457200" rtl="0" eaLnBrk="1" fontAlgn="auto" latinLnBrk="0" hangingPunct="1">
              <a:lnSpc>
                <a:spcPct val="100000"/>
              </a:lnSpc>
              <a:spcBef>
                <a:spcPts val="1000"/>
              </a:spcBef>
              <a:spcAft>
                <a:spcPts val="0"/>
              </a:spcAft>
              <a:buClr>
                <a:srgbClr val="90C226"/>
              </a:buClr>
              <a:buSzPct val="80000"/>
              <a:buFont typeface="Courier New" panose="02070309020205020404" pitchFamily="49" charset="0"/>
              <a:buChar char="o"/>
              <a:tabLst/>
              <a:defRPr/>
            </a:pPr>
            <a:endParaRPr lang="en-IE" sz="1800" kern="1200" dirty="0">
              <a:solidFill>
                <a:srgbClr val="000000"/>
              </a:solidFill>
              <a:latin typeface="Avenir-Next"/>
              <a:cs typeface="+mn-cs"/>
            </a:endParaRPr>
          </a:p>
          <a:p>
            <a:pPr marL="285750" marR="0" lvl="0" indent="-285750" algn="l" defTabSz="457200" rtl="0" eaLnBrk="1" fontAlgn="auto" latinLnBrk="0" hangingPunct="1">
              <a:lnSpc>
                <a:spcPct val="100000"/>
              </a:lnSpc>
              <a:spcBef>
                <a:spcPts val="1000"/>
              </a:spcBef>
              <a:spcAft>
                <a:spcPts val="0"/>
              </a:spcAft>
              <a:buClr>
                <a:srgbClr val="90C226"/>
              </a:buClr>
              <a:buSzPct val="80000"/>
              <a:buFont typeface="Courier New" panose="02070309020205020404" pitchFamily="49" charset="0"/>
              <a:buChar char="o"/>
              <a:tabLst/>
              <a:defRPr/>
            </a:pPr>
            <a:endParaRPr kumimoji="0" lang="en-US" sz="1800" b="0" i="0" u="none" strike="noStrike" kern="1200" cap="none" spc="0" normalizeH="0" baseline="0" noProof="0" dirty="0">
              <a:ln>
                <a:noFill/>
              </a:ln>
              <a:solidFill>
                <a:prstClr val="black">
                  <a:lumMod val="75000"/>
                  <a:lumOff val="25000"/>
                </a:prstClr>
              </a:solidFill>
              <a:effectLst/>
              <a:uLnTx/>
              <a:uFillTx/>
              <a:latin typeface="Avenir-Next"/>
              <a:ea typeface="+mn-ea"/>
              <a:cs typeface="+mn-cs"/>
            </a:endParaRPr>
          </a:p>
          <a:p>
            <a:pPr marL="792480" indent="-342900">
              <a:lnSpc>
                <a:spcPct val="105000"/>
              </a:lnSpc>
              <a:buFont typeface="Arial" panose="020B0604020202020204" pitchFamily="34" charset="0"/>
              <a:buChar char="•"/>
            </a:pPr>
            <a:endParaRPr b="1" spc="-10" dirty="0">
              <a:latin typeface="AvenirNext LT Pro Medium"/>
              <a:cs typeface="AvenirNext LT Pro Medium"/>
            </a:endParaRPr>
          </a:p>
        </p:txBody>
      </p:sp>
      <p:sp>
        <p:nvSpPr>
          <p:cNvPr id="4" name="object 4">
            <a:extLst>
              <a:ext uri="{FF2B5EF4-FFF2-40B4-BE49-F238E27FC236}">
                <a16:creationId xmlns:a16="http://schemas.microsoft.com/office/drawing/2014/main" id="{88723A82-FAFE-7AF8-71B2-88F5801A692B}"/>
              </a:ext>
            </a:extLst>
          </p:cNvPr>
          <p:cNvSpPr/>
          <p:nvPr/>
        </p:nvSpPr>
        <p:spPr>
          <a:xfrm>
            <a:off x="695325" y="1276350"/>
            <a:ext cx="419100" cy="57150"/>
          </a:xfrm>
          <a:custGeom>
            <a:avLst/>
            <a:gdLst/>
            <a:ahLst/>
            <a:cxnLst/>
            <a:rect l="l" t="t" r="r" b="b"/>
            <a:pathLst>
              <a:path w="419100" h="57150">
                <a:moveTo>
                  <a:pt x="419100" y="0"/>
                </a:moveTo>
                <a:lnTo>
                  <a:pt x="0" y="0"/>
                </a:lnTo>
                <a:lnTo>
                  <a:pt x="0" y="57150"/>
                </a:lnTo>
                <a:lnTo>
                  <a:pt x="419100" y="57150"/>
                </a:lnTo>
                <a:lnTo>
                  <a:pt x="419100" y="0"/>
                </a:lnTo>
                <a:close/>
              </a:path>
            </a:pathLst>
          </a:custGeom>
          <a:solidFill>
            <a:srgbClr val="000000"/>
          </a:solidFill>
        </p:spPr>
        <p:txBody>
          <a:bodyPr wrap="square" lIns="0" tIns="0" rIns="0" bIns="0" rtlCol="0"/>
          <a:lstStyle/>
          <a:p>
            <a:endParaRPr/>
          </a:p>
        </p:txBody>
      </p:sp>
      <p:sp>
        <p:nvSpPr>
          <p:cNvPr id="5" name="TextBox 4">
            <a:extLst>
              <a:ext uri="{FF2B5EF4-FFF2-40B4-BE49-F238E27FC236}">
                <a16:creationId xmlns:a16="http://schemas.microsoft.com/office/drawing/2014/main" id="{FAC884F7-4DE7-0D6C-97CB-FC0652CA77F3}"/>
              </a:ext>
            </a:extLst>
          </p:cNvPr>
          <p:cNvSpPr txBox="1"/>
          <p:nvPr/>
        </p:nvSpPr>
        <p:spPr>
          <a:xfrm>
            <a:off x="671714" y="1421169"/>
            <a:ext cx="8980056" cy="4401205"/>
          </a:xfrm>
          <a:prstGeom prst="rect">
            <a:avLst/>
          </a:prstGeom>
          <a:noFill/>
        </p:spPr>
        <p:txBody>
          <a:bodyPr wrap="square" rtlCol="0">
            <a:spAutoFit/>
          </a:bodyPr>
          <a:lstStyle/>
          <a:p>
            <a:pPr marL="285750" indent="-285750">
              <a:buFont typeface="Arial" panose="020B0604020202020204" pitchFamily="34" charset="0"/>
              <a:buChar char="•"/>
            </a:pPr>
            <a:endParaRPr lang="en-US" sz="2000" dirty="0">
              <a:solidFill>
                <a:schemeClr val="tx1"/>
              </a:solidFill>
              <a:latin typeface="AvenirNext LT Pro Regular"/>
              <a:ea typeface="+mn-ea"/>
            </a:endParaRPr>
          </a:p>
          <a:p>
            <a:pPr marL="285750" indent="-285750">
              <a:buFont typeface="Arial" panose="020B0604020202020204" pitchFamily="34" charset="0"/>
              <a:buChar char="•"/>
            </a:pPr>
            <a:r>
              <a:rPr lang="en-US" sz="2000" dirty="0">
                <a:solidFill>
                  <a:schemeClr val="tx1"/>
                </a:solidFill>
                <a:latin typeface="AvenirNext LT Pro Regular"/>
                <a:ea typeface="+mn-ea"/>
              </a:rPr>
              <a:t>Community Consultation – Engage with local residents and stakeholders to inform them of the project and gather feedback before submitting plans.</a:t>
            </a:r>
          </a:p>
          <a:p>
            <a:endParaRPr lang="en-US" sz="2000" dirty="0">
              <a:solidFill>
                <a:schemeClr val="tx1"/>
              </a:solidFill>
              <a:latin typeface="AvenirNext LT Pro Regular"/>
              <a:ea typeface="+mn-ea"/>
            </a:endParaRPr>
          </a:p>
          <a:p>
            <a:pPr marL="285750" indent="-285750">
              <a:buFont typeface="Arial" panose="020B0604020202020204" pitchFamily="34" charset="0"/>
              <a:buChar char="•"/>
            </a:pPr>
            <a:r>
              <a:rPr lang="en-US" sz="2000" dirty="0">
                <a:solidFill>
                  <a:schemeClr val="tx1"/>
                </a:solidFill>
                <a:latin typeface="AvenirNext LT Pro Regular"/>
                <a:ea typeface="+mn-ea"/>
              </a:rPr>
              <a:t>Planning and Submission – Prepare all required documentation and submit the application to the relevant local authority for review.</a:t>
            </a:r>
          </a:p>
          <a:p>
            <a:endParaRPr lang="en-US" sz="2000" dirty="0">
              <a:solidFill>
                <a:schemeClr val="tx1"/>
              </a:solidFill>
              <a:latin typeface="AvenirNext LT Pro Regular"/>
              <a:ea typeface="+mn-ea"/>
            </a:endParaRPr>
          </a:p>
          <a:p>
            <a:pPr marL="285750" indent="-285750">
              <a:buFont typeface="Arial" panose="020B0604020202020204" pitchFamily="34" charset="0"/>
              <a:buChar char="•"/>
            </a:pPr>
            <a:r>
              <a:rPr lang="en-US" sz="2000" dirty="0">
                <a:solidFill>
                  <a:schemeClr val="tx1"/>
                </a:solidFill>
                <a:latin typeface="AvenirNext LT Pro Regular"/>
                <a:ea typeface="+mn-ea"/>
              </a:rPr>
              <a:t>Engineer Design – Develop detailed technical drawings and specifications to meet planning requirements and industry standards.</a:t>
            </a:r>
          </a:p>
          <a:p>
            <a:endParaRPr lang="en-US" sz="2000" dirty="0">
              <a:solidFill>
                <a:schemeClr val="tx1"/>
              </a:solidFill>
              <a:latin typeface="AvenirNext LT Pro Regular"/>
              <a:ea typeface="+mn-ea"/>
            </a:endParaRPr>
          </a:p>
          <a:p>
            <a:pPr marL="285750" indent="-285750">
              <a:buFont typeface="Arial" panose="020B0604020202020204" pitchFamily="34" charset="0"/>
              <a:buChar char="•"/>
            </a:pPr>
            <a:r>
              <a:rPr lang="en-US" sz="2000" dirty="0">
                <a:solidFill>
                  <a:schemeClr val="tx1"/>
                </a:solidFill>
                <a:latin typeface="AvenirNext LT Pro Regular"/>
                <a:ea typeface="+mn-ea"/>
              </a:rPr>
              <a:t>Planning Process – The local authority assesses the application, seeks public and statutory comments, and decides to grant or refuse permission.</a:t>
            </a:r>
          </a:p>
        </p:txBody>
      </p:sp>
    </p:spTree>
    <p:extLst>
      <p:ext uri="{BB962C8B-B14F-4D97-AF65-F5344CB8AC3E}">
        <p14:creationId xmlns:p14="http://schemas.microsoft.com/office/powerpoint/2010/main" val="12130047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DocumentType xmlns="5456b8be-3ecd-4379-a131-13fd00d79de6" xsi:nil="true"/>
    <DocumentCategory xmlns="5456b8be-3ecd-4379-a131-13fd00d79de6"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E9824FB8314C44C97DD908F5B8EE19F" ma:contentTypeVersion="2" ma:contentTypeDescription="Create a new document." ma:contentTypeScope="" ma:versionID="4e8dea5ae7abb0c19cf81c322106c569">
  <xsd:schema xmlns:xsd="http://www.w3.org/2001/XMLSchema" xmlns:xs="http://www.w3.org/2001/XMLSchema" xmlns:p="http://schemas.microsoft.com/office/2006/metadata/properties" xmlns:ns2="5456b8be-3ecd-4379-a131-13fd00d79de6" targetNamespace="http://schemas.microsoft.com/office/2006/metadata/properties" ma:root="true" ma:fieldsID="3ae3c222b2ae6184161caf15ad18c3d9" ns2:_="">
    <xsd:import namespace="5456b8be-3ecd-4379-a131-13fd00d79de6"/>
    <xsd:element name="properties">
      <xsd:complexType>
        <xsd:sequence>
          <xsd:element name="documentManagement">
            <xsd:complexType>
              <xsd:all>
                <xsd:element ref="ns2:DocumentCategory" minOccurs="0"/>
                <xsd:element ref="ns2:DocumentTyp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456b8be-3ecd-4379-a131-13fd00d79de6" elementFormDefault="qualified">
    <xsd:import namespace="http://schemas.microsoft.com/office/2006/documentManagement/types"/>
    <xsd:import namespace="http://schemas.microsoft.com/office/infopath/2007/PartnerControls"/>
    <xsd:element name="DocumentCategory" ma:index="8" nillable="true" ma:displayName="Document Category" ma:format="Dropdown" ma:internalName="DocumentCategory" ma:readOnly="false">
      <xsd:simpleType>
        <xsd:restriction base="dms:Choice">
          <xsd:enumeration value="Application Docs"/>
          <xsd:enumeration value="Further Information Docs"/>
          <xsd:enumeration value="Oral Hearing Docs"/>
          <xsd:enumeration value="Response"/>
          <xsd:enumeration value="Other"/>
        </xsd:restriction>
      </xsd:simpleType>
    </xsd:element>
    <xsd:element name="DocumentType" ma:index="9" nillable="true" ma:displayName="Document Type" ma:format="Dropdown" ma:internalName="DocumentType" ma:readOnly="false">
      <xsd:simpleType>
        <xsd:restriction base="dms:Choice">
          <xsd:enumeration value="Ad hoc letter/ Correspondence"/>
          <xsd:enumeration value="Application Drawings"/>
          <xsd:enumeration value="Application Form"/>
          <xsd:enumeration value="Application Document"/>
          <xsd:enumeration value="Compulsory Purchase Order"/>
          <xsd:enumeration value="Cover Letter"/>
          <xsd:enumeration value="Department Report"/>
          <xsd:enumeration value="Draft Railway Order"/>
          <xsd:enumeration value="Drawing / Map / Data"/>
          <xsd:enumeration value="Environmental Impact Statement"/>
          <xsd:enumeration value="Environmental Report"/>
          <xsd:enumeration value="Further Information Request"/>
          <xsd:enumeration value="Further Information Response"/>
          <xsd:enumeration value="Further Information Response Drawings"/>
          <xsd:enumeration value="Managers Order"/>
          <xsd:enumeration value="Memo"/>
          <xsd:enumeration value="Natura Impact Statement"/>
          <xsd:enumeration value="Notification of Decision"/>
          <xsd:enumeration value="Other"/>
          <xsd:enumeration value="PA Cover letter"/>
          <xsd:enumeration value="Photomontages"/>
          <xsd:enumeration value="Planners Report"/>
          <xsd:enumeration value="Prescribed Body Notifications"/>
          <xsd:enumeration value="Prescribed Body Response"/>
          <xsd:enumeration value="Public Notice/ Newspaper Notice"/>
          <xsd:enumeration value="Response to Appeal"/>
          <xsd:enumeration value="Revised Environmental Impact Statement"/>
          <xsd:enumeration value="Revised Natura Impact Statement"/>
          <xsd:enumeration value="Revised Public Notice / Newspaper Notice"/>
          <xsd:enumeration value="Submissions"/>
          <xsd:enumeration value="Unsolicited Further Information"/>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5B0AC54-85F1-4DE6-8D7B-6878D65CA42C}">
  <ds:schemaRefs>
    <ds:schemaRef ds:uri="http://schemas.microsoft.com/office/2006/metadata/properties"/>
    <ds:schemaRef ds:uri="http://schemas.microsoft.com/office/infopath/2007/PartnerControls"/>
    <ds:schemaRef ds:uri="f5e72acd-a07b-4f2a-8c28-9a2a8ab2f9fb"/>
    <ds:schemaRef ds:uri="be6f34b1-9ade-44aa-bbc9-180831d7775b"/>
  </ds:schemaRefs>
</ds:datastoreItem>
</file>

<file path=customXml/itemProps2.xml><?xml version="1.0" encoding="utf-8"?>
<ds:datastoreItem xmlns:ds="http://schemas.openxmlformats.org/officeDocument/2006/customXml" ds:itemID="{2AA48A04-D9B5-4555-8D78-066B28B0C4C2}">
  <ds:schemaRefs>
    <ds:schemaRef ds:uri="http://schemas.microsoft.com/sharepoint/v3/contenttype/forms"/>
  </ds:schemaRefs>
</ds:datastoreItem>
</file>

<file path=customXml/itemProps3.xml><?xml version="1.0" encoding="utf-8"?>
<ds:datastoreItem xmlns:ds="http://schemas.openxmlformats.org/officeDocument/2006/customXml" ds:itemID="{074C582D-177C-4F2C-B584-8DCFA171AB0D}"/>
</file>

<file path=docProps/app.xml><?xml version="1.0" encoding="utf-8"?>
<Properties xmlns="http://schemas.openxmlformats.org/officeDocument/2006/extended-properties" xmlns:vt="http://schemas.openxmlformats.org/officeDocument/2006/docPropsVTypes">
  <Template/>
  <TotalTime>0</TotalTime>
  <Words>914</Words>
  <Application>Microsoft Office PowerPoint</Application>
  <PresentationFormat>Widescreen</PresentationFormat>
  <Paragraphs>83</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Avenir-Next</vt:lpstr>
      <vt:lpstr>AvenirNext LT Pro Medium</vt:lpstr>
      <vt:lpstr>AvenirNext LT Pro Regular</vt:lpstr>
      <vt:lpstr>Courier New</vt:lpstr>
      <vt:lpstr>Office Theme</vt:lpstr>
      <vt:lpstr>PowerPoint Presentation</vt:lpstr>
      <vt:lpstr>Introduction</vt:lpstr>
      <vt:lpstr>Proposed Development    </vt:lpstr>
      <vt:lpstr>Summary of Proposed Development    </vt:lpstr>
      <vt:lpstr>Site Description   </vt:lpstr>
      <vt:lpstr>Site Location   </vt:lpstr>
      <vt:lpstr>Redline Boundary   </vt:lpstr>
      <vt:lpstr>Benefits   </vt:lpstr>
      <vt:lpstr>Next Steps  </vt:lpstr>
      <vt:lpstr>Proposed Application Content   </vt:lpstr>
      <vt:lpstr>RED III </vt:lpstr>
      <vt:lpstr>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Niamh Igoe</dc:creator>
  <cp:lastModifiedBy>Niamh Igoe</cp:lastModifiedBy>
  <cp:revision>3</cp:revision>
  <dcterms:created xsi:type="dcterms:W3CDTF">2025-08-21T14:51:15Z</dcterms:created>
  <dcterms:modified xsi:type="dcterms:W3CDTF">2026-04-16T23:02:12Z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2025-08-21T00:00:00Z</vt:filetime>
  </property>
  <property fmtid="{D5CDD505-2E9C-101B-9397-08002B2CF9AE}" pid="3" name="LastSaved">
    <vt:filetime>2025-08-21T00:00:00Z</vt:filetime>
  </property>
  <property fmtid="{D5CDD505-2E9C-101B-9397-08002B2CF9AE}" pid="4" name="ContentTypeId">
    <vt:lpwstr>0x0101000E9824FB8314C44C97DD908F5B8EE19F</vt:lpwstr>
  </property>
</Properties>
</file>